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8" r:id="rId1"/>
    <p:sldMasterId id="2147483736" r:id="rId2"/>
  </p:sldMasterIdLst>
  <p:notesMasterIdLst>
    <p:notesMasterId r:id="rId29"/>
  </p:notesMasterIdLst>
  <p:handoutMasterIdLst>
    <p:handoutMasterId r:id="rId30"/>
  </p:handoutMasterIdLst>
  <p:sldIdLst>
    <p:sldId id="298" r:id="rId3"/>
    <p:sldId id="344" r:id="rId4"/>
    <p:sldId id="306" r:id="rId5"/>
    <p:sldId id="399" r:id="rId6"/>
    <p:sldId id="374" r:id="rId7"/>
    <p:sldId id="373" r:id="rId8"/>
    <p:sldId id="400" r:id="rId9"/>
    <p:sldId id="401" r:id="rId10"/>
    <p:sldId id="403" r:id="rId11"/>
    <p:sldId id="402" r:id="rId12"/>
    <p:sldId id="345" r:id="rId13"/>
    <p:sldId id="435" r:id="rId14"/>
    <p:sldId id="433" r:id="rId15"/>
    <p:sldId id="429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8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501" autoAdjust="0"/>
  </p:normalViewPr>
  <p:slideViewPr>
    <p:cSldViewPr>
      <p:cViewPr>
        <p:scale>
          <a:sx n="37" d="100"/>
          <a:sy n="37" d="100"/>
        </p:scale>
        <p:origin x="-44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BDD2241-CD58-435F-94AE-AD3F2A4A9309}" type="datetimeFigureOut">
              <a:rPr lang="en-CA"/>
              <a:pPr>
                <a:defRPr/>
              </a:pPr>
              <a:t>25/03/2014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923DE88-34DF-474E-8C7D-7EB84A9DBB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99523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4759B9-5A75-4D78-858D-5DB845B78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826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0BFF1-9782-41FD-9BA5-BD82B86EE8C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2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759B9-5A75-4D78-858D-5DB845B781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CCFCF-6E4D-48E4-879D-D55D1766533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759B9-5A75-4D78-858D-5DB845B781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CCFCF-6E4D-48E4-879D-D55D1766533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CCFCF-6E4D-48E4-879D-D55D1766533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4759B9-5A75-4D78-858D-5DB845B781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759B9-5A75-4D78-858D-5DB845B781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0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98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5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20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94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01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17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67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55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4149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1A0DE-20B1-4E7D-B5BE-DB01786EF701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52509"/>
            <a:ext cx="726948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8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6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023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05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505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94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16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8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60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32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35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2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92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E65F4-B91C-4640-9D98-5CD285FDF0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0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1A0DE-20B1-4E7D-B5BE-DB01786EF7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4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bizikova@iisd.ca" TargetMode="External"/><Relationship Id="rId2" Type="http://schemas.openxmlformats.org/officeDocument/2006/relationships/hyperlink" Target="mailto:droy@iisd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908720"/>
            <a:ext cx="8064896" cy="22322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CA" sz="5200" b="1" kern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Adaptive Policy-making, </a:t>
            </a:r>
            <a:r>
              <a:rPr lang="en-CA" sz="5200" b="1" kern="0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ADAPTool</a:t>
            </a:r>
            <a:r>
              <a:rPr lang="en-CA" sz="5200" b="1" kern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applications and measuring policy contributions to adaptation</a:t>
            </a:r>
            <a:endParaRPr lang="en-CA" sz="5200" b="1" kern="0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3789040"/>
            <a:ext cx="763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kern="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Dimple Roy </a:t>
            </a:r>
            <a:r>
              <a:rPr lang="en-CA" sz="2600" b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and Livia Bizikova (IISD)</a:t>
            </a:r>
            <a:endParaRPr lang="en-CA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86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258763" y="188640"/>
            <a:ext cx="8520675" cy="6556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Multi-province analysis: An Overview</a:t>
            </a:r>
            <a:endParaRPr lang="en-CA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00050" lvl="1" indent="0" algn="ctr">
              <a:buFontTx/>
              <a:buNone/>
              <a:defRPr/>
            </a:pPr>
            <a:endParaRPr lang="en-CA" sz="20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+mj-lt"/>
              <a:buAutoNum type="arabicPeriod"/>
              <a:defRPr/>
            </a:pPr>
            <a:endParaRPr lang="en-C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763" y="844278"/>
            <a:ext cx="8716962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Four-province analysis using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ADAPtool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in British Columbia, Saskatchewan, Manitoba, and Nova Scotia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b="1" dirty="0" smtClean="0">
                <a:latin typeface="Calibri" pitchFamily="34" charset="0"/>
                <a:cs typeface="Calibri" pitchFamily="34" charset="0"/>
              </a:rPr>
              <a:t>British Columbia: 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Agriculture, fisheries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b="1" dirty="0" smtClean="0">
                <a:latin typeface="Calibri" pitchFamily="34" charset="0"/>
                <a:cs typeface="Calibri" pitchFamily="34" charset="0"/>
              </a:rPr>
              <a:t>Saskatchewan: 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25-year Water Security Plan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b="1" dirty="0" smtClean="0">
                <a:latin typeface="Calibri" pitchFamily="34" charset="0"/>
                <a:cs typeface="Calibri" pitchFamily="34" charset="0"/>
              </a:rPr>
              <a:t>Manitoba: 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Forestry, new wetland policy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b="1" dirty="0" smtClean="0">
                <a:latin typeface="Calibri" pitchFamily="34" charset="0"/>
                <a:cs typeface="Calibri" pitchFamily="34" charset="0"/>
              </a:rPr>
              <a:t>Nova Scotia: 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Protected Areas, water and wastewater management</a:t>
            </a:r>
          </a:p>
          <a:p>
            <a:pPr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Two-province analysis using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ADAPtool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for mining policies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b="1" dirty="0">
                <a:latin typeface="Calibri" pitchFamily="34" charset="0"/>
                <a:cs typeface="Calibri" pitchFamily="34" charset="0"/>
              </a:rPr>
              <a:t>Saskatchewan: 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Mining policies</a:t>
            </a:r>
            <a:endParaRPr lang="en-CA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800" b="1" dirty="0">
                <a:latin typeface="Calibri" pitchFamily="34" charset="0"/>
                <a:cs typeface="Calibri" pitchFamily="34" charset="0"/>
              </a:rPr>
              <a:t>Manitoba: 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Mining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98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4016" y="260648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Provincial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analysis: Process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74548"/>
              </p:ext>
            </p:extLst>
          </p:nvPr>
        </p:nvGraphicFramePr>
        <p:xfrm>
          <a:off x="395536" y="908720"/>
          <a:ext cx="8280918" cy="508107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24136"/>
                <a:gridCol w="1800200"/>
                <a:gridCol w="1987087"/>
                <a:gridCol w="1643454"/>
                <a:gridCol w="1626041"/>
              </a:tblGrid>
              <a:tr h="793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Capacity-building about the use of the ADAPTool</a:t>
                      </a:r>
                      <a:endParaRPr lang="en-CA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Identifying vulnerabilities and adaptation needs for the ADAPTool</a:t>
                      </a:r>
                      <a:endParaRPr lang="en-CA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Policy assessments using the ADAPTool</a:t>
                      </a:r>
                      <a:endParaRPr lang="en-CA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Final report development</a:t>
                      </a:r>
                      <a:endParaRPr lang="en-CA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</a:tr>
              <a:tr h="98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Nova Scotia</a:t>
                      </a:r>
                      <a:endParaRPr lang="en-CA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Workshop </a:t>
                      </a:r>
                      <a:r>
                        <a:rPr lang="en-CA" sz="1400" dirty="0" smtClean="0">
                          <a:effectLst/>
                        </a:rPr>
                        <a:t>with department policy-makers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Workshops </a:t>
                      </a:r>
                      <a:r>
                        <a:rPr lang="en-CA" sz="1400" dirty="0">
                          <a:effectLst/>
                        </a:rPr>
                        <a:t>to identify </a:t>
                      </a:r>
                      <a:r>
                        <a:rPr lang="en-CA" sz="1400" dirty="0" smtClean="0">
                          <a:effectLst/>
                        </a:rPr>
                        <a:t>options </a:t>
                      </a:r>
                      <a:r>
                        <a:rPr lang="en-CA" sz="1400" dirty="0">
                          <a:effectLst/>
                        </a:rPr>
                        <a:t>and </a:t>
                      </a:r>
                      <a:r>
                        <a:rPr lang="en-CA" sz="1400" dirty="0" smtClean="0">
                          <a:effectLst/>
                        </a:rPr>
                        <a:t>review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Provincial </a:t>
                      </a:r>
                      <a:r>
                        <a:rPr lang="en-CA" sz="1400" dirty="0">
                          <a:effectLst/>
                        </a:rPr>
                        <a:t>policy-makers with support from IISD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IISD </a:t>
                      </a:r>
                      <a:r>
                        <a:rPr lang="en-CA" sz="1400" dirty="0">
                          <a:effectLst/>
                        </a:rPr>
                        <a:t>and reviewed by the provincial leads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</a:tr>
              <a:tr h="1190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British Columbia</a:t>
                      </a:r>
                      <a:endParaRPr lang="en-CA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Training </a:t>
                      </a:r>
                      <a:r>
                        <a:rPr lang="en-CA" sz="1400" dirty="0">
                          <a:effectLst/>
                        </a:rPr>
                        <a:t>workshops for </a:t>
                      </a:r>
                      <a:r>
                        <a:rPr lang="en-CA" sz="1400" dirty="0" smtClean="0">
                          <a:effectLst/>
                        </a:rPr>
                        <a:t>provincial program staff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Climate </a:t>
                      </a:r>
                      <a:r>
                        <a:rPr lang="en-CA" sz="1400" dirty="0">
                          <a:effectLst/>
                        </a:rPr>
                        <a:t>Risk and Opportunity Assessments conducted </a:t>
                      </a:r>
                      <a:r>
                        <a:rPr lang="en-CA" sz="1400" dirty="0" smtClean="0">
                          <a:effectLst/>
                        </a:rPr>
                        <a:t>previously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Ministry </a:t>
                      </a:r>
                      <a:r>
                        <a:rPr lang="en-CA" sz="1400" dirty="0">
                          <a:effectLst/>
                        </a:rPr>
                        <a:t>staff and IISD, results reviewed by program staff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Ministry </a:t>
                      </a:r>
                      <a:r>
                        <a:rPr lang="en-CA" sz="1400" dirty="0">
                          <a:effectLst/>
                        </a:rPr>
                        <a:t>staff with IISD input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</a:tr>
              <a:tr h="1190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Manitoba</a:t>
                      </a:r>
                      <a:endParaRPr lang="en-CA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Workshop </a:t>
                      </a:r>
                      <a:r>
                        <a:rPr lang="en-CA" sz="1400" dirty="0" smtClean="0">
                          <a:effectLst/>
                        </a:rPr>
                        <a:t>with department policy analysts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Meetings and email reviews with key stakeholders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IISD </a:t>
                      </a:r>
                      <a:r>
                        <a:rPr lang="en-CA" sz="1400" dirty="0">
                          <a:effectLst/>
                        </a:rPr>
                        <a:t>and Provincial analysts and reviewed by analysts from both agencies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</a:rPr>
                        <a:t>IISD </a:t>
                      </a:r>
                      <a:r>
                        <a:rPr lang="en-CA" sz="1400" dirty="0">
                          <a:effectLst/>
                        </a:rPr>
                        <a:t>and reviewed by provincial leads.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</a:tr>
              <a:tr h="595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Saskatchewan 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Training to Saskatchewan project lead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Teleconferences and email reviews with key stakeholders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Conducted by IISD </a:t>
                      </a:r>
                      <a:r>
                        <a:rPr lang="en-CA" sz="1400" dirty="0" smtClean="0">
                          <a:effectLst/>
                        </a:rPr>
                        <a:t>researchers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Developed by IISD </a:t>
                      </a:r>
                      <a:r>
                        <a:rPr lang="en-CA" sz="1400" dirty="0" smtClean="0">
                          <a:effectLst/>
                        </a:rPr>
                        <a:t>analysts.</a:t>
                      </a:r>
                      <a:endParaRPr lang="en-CA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8" marR="62218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6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29"/>
            <a:ext cx="9144000" cy="5190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267" y="577571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Key:</a:t>
            </a:r>
            <a:r>
              <a:rPr lang="en-CA" sz="800" dirty="0"/>
              <a:t> </a:t>
            </a:r>
            <a:r>
              <a:rPr lang="en-CA" sz="800" dirty="0" err="1"/>
              <a:t>AgriStability</a:t>
            </a:r>
            <a:r>
              <a:rPr lang="en-CA" sz="800" dirty="0"/>
              <a:t> (AS); Production Insurance (PI); Regional </a:t>
            </a:r>
            <a:r>
              <a:rPr lang="en-CA" sz="800" dirty="0" err="1"/>
              <a:t>Agrologist</a:t>
            </a:r>
            <a:r>
              <a:rPr lang="en-CA" sz="800" dirty="0"/>
              <a:t> Network (RAN); Strengthening Farming SF); Agroforestry (AF); Range Management (RM); Invasive Plants (IP); </a:t>
            </a:r>
            <a:br>
              <a:rPr lang="en-CA" sz="800" dirty="0"/>
            </a:br>
            <a:r>
              <a:rPr lang="en-CA" sz="800" dirty="0"/>
              <a:t> Pest Management (PM); Environmental Farm Plan (EFP); Beneficial Management Practices (BMP); Ag. Emergency Management (AEM); Agriculture Water Management (AWM); Water Act Modernization (WAM); </a:t>
            </a:r>
            <a:r>
              <a:rPr lang="en-CA" sz="800" dirty="0" err="1"/>
              <a:t>Agri-FoodBusiness</a:t>
            </a:r>
            <a:r>
              <a:rPr lang="en-CA" sz="800" dirty="0"/>
              <a:t> Development (ABD)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7363" y="44624"/>
            <a:ext cx="8488362" cy="6154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Illustrative results: BC Agriculture Policies</a:t>
            </a:r>
            <a:endParaRPr lang="en-CA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00050" lvl="1" indent="0" algn="ctr">
              <a:buFontTx/>
              <a:buNone/>
              <a:defRPr/>
            </a:pPr>
            <a:endParaRPr lang="en-CA" sz="20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+mj-lt"/>
              <a:buAutoNum type="arabicPeriod"/>
              <a:defRPr/>
            </a:pPr>
            <a:endParaRPr lang="en-C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7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9392"/>
            <a:ext cx="6912768" cy="619268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46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518" t="10442" r="31100" b="2531"/>
          <a:stretch/>
        </p:blipFill>
        <p:spPr>
          <a:xfrm>
            <a:off x="395536" y="1124744"/>
            <a:ext cx="2744305" cy="352839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4016" y="37643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Provincial Reports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518" t="10443" r="30628" b="1652"/>
          <a:stretch/>
        </p:blipFill>
        <p:spPr>
          <a:xfrm>
            <a:off x="1691680" y="2129865"/>
            <a:ext cx="2688572" cy="3446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1573" t="11360" r="30155" b="5481"/>
          <a:stretch/>
        </p:blipFill>
        <p:spPr>
          <a:xfrm>
            <a:off x="4059642" y="1772816"/>
            <a:ext cx="2398308" cy="2931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2518" t="12201" r="31100" b="1652"/>
          <a:stretch/>
        </p:blipFill>
        <p:spPr>
          <a:xfrm>
            <a:off x="6300192" y="2644063"/>
            <a:ext cx="2304256" cy="29326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2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4300" b="1" kern="0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Monitoring indicators based on outcomes of policy assessments using </a:t>
            </a:r>
            <a:r>
              <a:rPr lang="en-CA" sz="4300" b="1" kern="0" dirty="0" err="1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ADAPTool</a:t>
            </a:r>
            <a:r>
              <a:rPr lang="en-CA" sz="4300" b="1" kern="0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52509"/>
            <a:ext cx="726948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86700" cy="1325563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Climate Resilience and Food Security in Central America (CREFSCA)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550" indent="0">
              <a:buNone/>
              <a:defRPr/>
            </a:pPr>
            <a:r>
              <a:rPr lang="en-CA" dirty="0" smtClean="0"/>
              <a:t>Key goals of the project: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en-US" b="1" dirty="0" smtClean="0"/>
              <a:t>Communities </a:t>
            </a:r>
            <a:r>
              <a:rPr lang="en-US" b="1" dirty="0"/>
              <a:t>understand </a:t>
            </a:r>
            <a:r>
              <a:rPr lang="en-US" dirty="0"/>
              <a:t>their own </a:t>
            </a:r>
            <a:r>
              <a:rPr lang="en-US" b="1" dirty="0"/>
              <a:t>sources of resilience </a:t>
            </a:r>
            <a:r>
              <a:rPr lang="en-US" dirty="0"/>
              <a:t>better, can take action to strengthen in collaboration with </a:t>
            </a:r>
            <a:r>
              <a:rPr lang="en-US" dirty="0" err="1"/>
              <a:t>gov</a:t>
            </a:r>
            <a:r>
              <a:rPr lang="en-US" dirty="0"/>
              <a:t> and non-</a:t>
            </a:r>
            <a:r>
              <a:rPr lang="en-US" dirty="0" err="1"/>
              <a:t>gov</a:t>
            </a:r>
            <a:r>
              <a:rPr lang="en-US" dirty="0"/>
              <a:t> agencies, and </a:t>
            </a:r>
            <a:r>
              <a:rPr lang="en-US" b="1" dirty="0"/>
              <a:t>monitor progress </a:t>
            </a:r>
            <a:r>
              <a:rPr lang="en-US" dirty="0"/>
              <a:t>over time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Policy makers and development practitioners have a better understanding of the </a:t>
            </a:r>
            <a:r>
              <a:rPr lang="en-US" b="1" dirty="0">
                <a:solidFill>
                  <a:srgbClr val="FF0000"/>
                </a:solidFill>
              </a:rPr>
              <a:t>sources of climate resilience in national food systems </a:t>
            </a:r>
            <a:r>
              <a:rPr lang="en-US" dirty="0">
                <a:solidFill>
                  <a:srgbClr val="FF0000"/>
                </a:solidFill>
              </a:rPr>
              <a:t>and how their policies can affect it. This will lead to </a:t>
            </a:r>
            <a:r>
              <a:rPr lang="en-US" b="1" dirty="0">
                <a:solidFill>
                  <a:srgbClr val="FF0000"/>
                </a:solidFill>
              </a:rPr>
              <a:t>better policies on food and nutrition, DRR and CC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en-US" dirty="0"/>
              <a:t>The </a:t>
            </a:r>
            <a:r>
              <a:rPr lang="en-US" b="1" dirty="0"/>
              <a:t>scientific understanding </a:t>
            </a:r>
            <a:r>
              <a:rPr lang="en-US" dirty="0"/>
              <a:t>of the link</a:t>
            </a:r>
            <a:r>
              <a:rPr lang="en-US" b="1" dirty="0"/>
              <a:t>s between climate hazards and food security </a:t>
            </a:r>
            <a:r>
              <a:rPr lang="en-US" dirty="0"/>
              <a:t>and on </a:t>
            </a:r>
            <a:r>
              <a:rPr lang="en-US" b="1" dirty="0"/>
              <a:t>resilience drivers </a:t>
            </a:r>
            <a:r>
              <a:rPr lang="en-US" dirty="0"/>
              <a:t>at different levels will be </a:t>
            </a:r>
            <a:r>
              <a:rPr lang="en-US" dirty="0" smtClean="0"/>
              <a:t>improved</a:t>
            </a:r>
          </a:p>
          <a:p>
            <a:pPr marL="82550" indent="0">
              <a:buNone/>
              <a:defRPr/>
            </a:pPr>
            <a:endParaRPr lang="en-US" dirty="0"/>
          </a:p>
          <a:p>
            <a:pPr marL="82550" indent="0">
              <a:buNone/>
              <a:defRPr/>
            </a:pPr>
            <a:r>
              <a:rPr lang="en-US" dirty="0" smtClean="0"/>
              <a:t>Three countries: Nicaragua, Honduras and Guatemala</a:t>
            </a:r>
          </a:p>
          <a:p>
            <a:pPr marL="82550" indent="0">
              <a:buNone/>
              <a:defRPr/>
            </a:pPr>
            <a:r>
              <a:rPr lang="en-US" dirty="0" smtClean="0"/>
              <a:t>Supported by CDKN</a:t>
            </a:r>
          </a:p>
          <a:p>
            <a:pPr marL="82550" indent="0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5877272"/>
            <a:ext cx="5943600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9392"/>
            <a:ext cx="7886700" cy="1325563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FIPAT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The Food Security Indicator &amp; Policy Analysis Tool (FIPAT)</a:t>
            </a:r>
            <a:endParaRPr lang="en-CA" dirty="0"/>
          </a:p>
          <a:p>
            <a:r>
              <a:rPr lang="en-US" dirty="0"/>
              <a:t>The tool is based on IISD’s </a:t>
            </a:r>
            <a:r>
              <a:rPr lang="en-US" dirty="0" err="1"/>
              <a:t>ADAPTool</a:t>
            </a:r>
            <a:r>
              <a:rPr lang="en-US" dirty="0"/>
              <a:t> which provides an assessment process that compares existing policies and programs to the characteristics of adaptive policies set out through previous research. </a:t>
            </a:r>
            <a:endParaRPr lang="en-CA" dirty="0"/>
          </a:p>
          <a:p>
            <a:r>
              <a:rPr lang="en-US" dirty="0" smtClean="0"/>
              <a:t>FIPAT </a:t>
            </a:r>
            <a:r>
              <a:rPr lang="en-US" dirty="0"/>
              <a:t>guides users in a structured way to </a:t>
            </a:r>
            <a:r>
              <a:rPr lang="en-US" dirty="0" smtClean="0"/>
              <a:t>evaluate </a:t>
            </a:r>
            <a:r>
              <a:rPr lang="en-US" dirty="0"/>
              <a:t>a suite of public policies on their ability to contribute toward the </a:t>
            </a:r>
            <a:r>
              <a:rPr lang="en-US" dirty="0" smtClean="0"/>
              <a:t>adaptable food </a:t>
            </a:r>
            <a:r>
              <a:rPr lang="en-US" dirty="0"/>
              <a:t>systems and key actors within such systems. </a:t>
            </a:r>
            <a:endParaRPr lang="en-US" dirty="0" smtClean="0"/>
          </a:p>
          <a:p>
            <a:r>
              <a:rPr lang="en-US" dirty="0" smtClean="0"/>
              <a:t>FIPAT </a:t>
            </a:r>
            <a:r>
              <a:rPr lang="en-US" dirty="0"/>
              <a:t>produces specific indicators that help monitor the resilience of food systems along with recommendations for improving the resilience impact of key policies.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4"/>
          <a:stretch/>
        </p:blipFill>
        <p:spPr>
          <a:xfrm>
            <a:off x="6159504" y="6052509"/>
            <a:ext cx="287699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Sources of indicators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Each level of the </a:t>
            </a:r>
            <a:r>
              <a:rPr lang="en-CA" dirty="0" err="1" smtClean="0"/>
              <a:t>ADAPTool</a:t>
            </a:r>
            <a:r>
              <a:rPr lang="en-CA" dirty="0" smtClean="0"/>
              <a:t> policy assessment provides different types of indicators</a:t>
            </a:r>
          </a:p>
          <a:p>
            <a:r>
              <a:rPr lang="en-CA" dirty="0" smtClean="0"/>
              <a:t>These indicators can be used to monitor progress towards adaptation</a:t>
            </a:r>
          </a:p>
          <a:p>
            <a:r>
              <a:rPr lang="en-CA" dirty="0" smtClean="0"/>
              <a:t>Indicators need to be prioritized as they can lead to large number of indicators that is challenging to actually monitor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4"/>
          <a:stretch/>
        </p:blipFill>
        <p:spPr>
          <a:xfrm>
            <a:off x="6159504" y="6052509"/>
            <a:ext cx="287699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219075" y="165100"/>
            <a:ext cx="8397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2. Vulnerability and Adaptation Analysis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8" t="21686" r="41" b="-502"/>
          <a:stretch>
            <a:fillRect/>
          </a:stretch>
        </p:blipFill>
        <p:spPr bwMode="auto">
          <a:xfrm>
            <a:off x="207963" y="1017588"/>
            <a:ext cx="8670925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041400" y="3221038"/>
            <a:ext cx="5678488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alt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Measuring the support for  </a:t>
            </a:r>
            <a:r>
              <a:rPr lang="en-CA" alt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anticipated adaptation </a:t>
            </a:r>
            <a:r>
              <a:rPr lang="en-CA" alt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actions</a:t>
            </a:r>
            <a:endParaRPr lang="en-CA" altLang="en-US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2430" y="37643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Presentation Outline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430" y="1048371"/>
            <a:ext cx="775187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Adaptive Policy-making: A brief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ADAPTool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what is it, what does it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Recent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ADAPtool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Measures of policy contributions to adaptation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Measures of policy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adaptiveness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59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63830" cy="1325563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Indicators measuring support for adaptations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No. of projects, their duration and participation for vulnerable communities on land use management that promote best practices on soil conservation, irrigation and the use of agro-forest systems</a:t>
            </a:r>
            <a:endParaRPr lang="en-CA" sz="3600" dirty="0"/>
          </a:p>
          <a:p>
            <a:pPr lvl="1"/>
            <a:r>
              <a:rPr lang="en-US" dirty="0"/>
              <a:t>No. of projects in water management in drought prone areas and number of water conservation projects implemented in community with high-level of food in security</a:t>
            </a:r>
            <a:endParaRPr lang="en-CA" sz="3600" dirty="0"/>
          </a:p>
          <a:p>
            <a:pPr lvl="1"/>
            <a:r>
              <a:rPr lang="en-US" dirty="0"/>
              <a:t>% of budget invested by community for maintenance of access roads (is this allocation of funds from the gov’t?); frequency of maintenance works to infrastructure especially in vulnerable areas</a:t>
            </a:r>
            <a:endParaRPr lang="en-CA" sz="3600" dirty="0"/>
          </a:p>
          <a:p>
            <a:pPr lvl="1"/>
            <a:r>
              <a:rPr lang="en-US" dirty="0"/>
              <a:t>No of farmers linked to cooperative storage </a:t>
            </a:r>
            <a:r>
              <a:rPr lang="en-US" dirty="0" err="1"/>
              <a:t>centre</a:t>
            </a:r>
            <a:r>
              <a:rPr lang="en-US" dirty="0"/>
              <a:t> and their participate over multiple years</a:t>
            </a:r>
            <a:endParaRPr lang="en-CA" sz="3600" dirty="0"/>
          </a:p>
          <a:p>
            <a:pPr lvl="1"/>
            <a:r>
              <a:rPr lang="en-US" dirty="0"/>
              <a:t>No of infrastructure mitigation (landslides) projects completed; </a:t>
            </a:r>
            <a:endParaRPr lang="en-CA" sz="3600" dirty="0"/>
          </a:p>
          <a:p>
            <a:pPr lvl="1"/>
            <a:r>
              <a:rPr lang="en-US" dirty="0"/>
              <a:t>No of rural branches that offer savings and credit services for small-farmers and producers 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4"/>
          <a:stretch/>
        </p:blipFill>
        <p:spPr>
          <a:xfrm>
            <a:off x="6159504" y="6052509"/>
            <a:ext cx="287699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6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219075" y="69850"/>
            <a:ext cx="8397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+mn-cs"/>
              </a:rPr>
              <a:t>3. Policy Adaptive Capacity Analysis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6" t="16183" r="6596"/>
          <a:stretch>
            <a:fillRect/>
          </a:stretch>
        </p:blipFill>
        <p:spPr bwMode="auto">
          <a:xfrm>
            <a:off x="473075" y="820738"/>
            <a:ext cx="8331200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41400" y="2710324"/>
            <a:ext cx="5678488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CA" alt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Measuring the support of policies for specific aspects of  adaptive capacities </a:t>
            </a:r>
            <a:endParaRPr lang="en-CA" altLang="en-US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Indicators measuring capacities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sz="2000" b="1" dirty="0"/>
              <a:t>Monitoring up-take of best practices and capacity-building relevant for food security:</a:t>
            </a:r>
            <a:endParaRPr lang="en-CA" sz="2000" dirty="0"/>
          </a:p>
          <a:p>
            <a:pPr lvl="1"/>
            <a:r>
              <a:rPr lang="en-US" sz="2000" dirty="0"/>
              <a:t>No of producers using organic agricultural inputs over at least 3 years or more</a:t>
            </a:r>
            <a:endParaRPr lang="en-CA" sz="2000" dirty="0"/>
          </a:p>
          <a:p>
            <a:pPr lvl="1"/>
            <a:r>
              <a:rPr lang="en-US" sz="2000" dirty="0"/>
              <a:t>No. of producers that use best practices in soil conservation; ecological pest management</a:t>
            </a:r>
            <a:endParaRPr lang="en-CA" sz="2000" dirty="0"/>
          </a:p>
          <a:p>
            <a:pPr lvl="1"/>
            <a:r>
              <a:rPr lang="en-US" sz="2000" dirty="0"/>
              <a:t>% of farmers using forecasting systems</a:t>
            </a:r>
            <a:r>
              <a:rPr lang="en-CA" sz="2000" dirty="0"/>
              <a:t> and other information on seasonal changes and variability </a:t>
            </a:r>
            <a:endParaRPr lang="en-CA" sz="2000" dirty="0" smtClean="0"/>
          </a:p>
          <a:p>
            <a:pPr lvl="1"/>
            <a:r>
              <a:rPr lang="en-CA" sz="2000" dirty="0" smtClean="0"/>
              <a:t>No </a:t>
            </a:r>
            <a:r>
              <a:rPr lang="en-CA" sz="2000" dirty="0"/>
              <a:t>of capacity building sessions with follow-up received by community organization</a:t>
            </a:r>
            <a:r>
              <a:rPr lang="en-CA" sz="2000" dirty="0" smtClean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4"/>
          <a:stretch/>
        </p:blipFill>
        <p:spPr>
          <a:xfrm>
            <a:off x="6159504" y="6052509"/>
            <a:ext cx="287699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Monitoring abilities of policies to respond to challenges</a:t>
            </a:r>
          </a:p>
        </p:txBody>
      </p:sp>
      <p:pic>
        <p:nvPicPr>
          <p:cNvPr id="4" name="Picture 3" descr="Microsoft Excel - Copy of ADAPT - Compiled (final June 13 2012) - July Post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4" r="51587"/>
          <a:stretch/>
        </p:blipFill>
        <p:spPr>
          <a:xfrm>
            <a:off x="0" y="1556792"/>
            <a:ext cx="5878982" cy="534168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24128" y="2564904"/>
            <a:ext cx="3143648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CA" alt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Measuring types of participation in decision-making, policy reviews, levels of decentralization</a:t>
            </a:r>
            <a:endParaRPr lang="en-CA" altLang="en-US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4"/>
          <a:stretch/>
        </p:blipFill>
        <p:spPr>
          <a:xfrm>
            <a:off x="6159504" y="6052509"/>
            <a:ext cx="287699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06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Indicators measuring efforts on decision-making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No </a:t>
            </a:r>
            <a:r>
              <a:rPr lang="en-US" dirty="0"/>
              <a:t>of committees in the community engaged in  response and prevention  </a:t>
            </a:r>
            <a:endParaRPr lang="en-CA" sz="3600" dirty="0"/>
          </a:p>
          <a:p>
            <a:pPr lvl="1"/>
            <a:r>
              <a:rPr lang="en-US" dirty="0" smtClean="0"/>
              <a:t>Adopted </a:t>
            </a:r>
            <a:r>
              <a:rPr lang="en-US" dirty="0"/>
              <a:t>and regularly reviewed municipal post-disaster relief plans and no of those that have financial resources available for their implementation  </a:t>
            </a:r>
            <a:endParaRPr lang="en-CA" sz="3600" dirty="0"/>
          </a:p>
          <a:p>
            <a:pPr lvl="1"/>
            <a:r>
              <a:rPr lang="en-US" dirty="0"/>
              <a:t>No of sessions/ meetings in the community and with other policy-makers  to identify and document </a:t>
            </a:r>
            <a:r>
              <a:rPr lang="en-CA" dirty="0"/>
              <a:t>lessons learnt from emergency situations </a:t>
            </a:r>
            <a:endParaRPr lang="en-CA" sz="3600" dirty="0"/>
          </a:p>
          <a:p>
            <a:pPr lvl="1"/>
            <a:r>
              <a:rPr lang="en-CA" dirty="0"/>
              <a:t>No of consultations and specific inclusions of local and vulnerable communities in emergency preparedness review  </a:t>
            </a:r>
            <a:endParaRPr lang="en-CA" dirty="0" smtClean="0"/>
          </a:p>
          <a:p>
            <a:pPr lvl="1"/>
            <a:r>
              <a:rPr lang="en-CA" dirty="0" smtClean="0"/>
              <a:t>No</a:t>
            </a:r>
            <a:r>
              <a:rPr lang="en-CA" dirty="0"/>
              <a:t>. of staff and available financial resources invested for prevention and emergency response per year; amount of financial resources</a:t>
            </a:r>
            <a:r>
              <a:rPr lang="en-CA" b="1" dirty="0"/>
              <a:t> </a:t>
            </a:r>
            <a:r>
              <a:rPr lang="en-CA" dirty="0"/>
              <a:t> available budget for climate risk management; </a:t>
            </a:r>
            <a:endParaRPr lang="en-CA" sz="3600" dirty="0"/>
          </a:p>
          <a:p>
            <a:pPr lvl="1"/>
            <a:r>
              <a:rPr lang="en-CA" dirty="0" smtClean="0"/>
              <a:t>Number </a:t>
            </a:r>
            <a:r>
              <a:rPr lang="en-CA" dirty="0"/>
              <a:t>of consultation with national and regional agencies on vulnerability reduction, improving food security in the context climate change</a:t>
            </a:r>
            <a:endParaRPr lang="en-CA" sz="3600" dirty="0"/>
          </a:p>
          <a:p>
            <a:pPr lvl="1"/>
            <a:r>
              <a:rPr lang="en-CA" dirty="0"/>
              <a:t>Ability of the local government to act autonomously during emergencies and take a lead to coordinate </a:t>
            </a:r>
            <a:r>
              <a:rPr lang="en-CA" dirty="0" smtClean="0"/>
              <a:t>relief </a:t>
            </a:r>
          </a:p>
          <a:p>
            <a:pPr lvl="1"/>
            <a:r>
              <a:rPr lang="en-CA" dirty="0" smtClean="0"/>
              <a:t>Involvement </a:t>
            </a:r>
            <a:r>
              <a:rPr lang="en-CA" dirty="0"/>
              <a:t>of vulnerable community representatives in resource allocation during emergencies ate the municipal level</a:t>
            </a:r>
            <a:r>
              <a:rPr lang="en-CA" dirty="0" smtClean="0">
                <a:effectLst/>
              </a:rPr>
              <a:t> </a:t>
            </a:r>
            <a:r>
              <a:rPr lang="en-US" dirty="0"/>
              <a:t>It is only mentioned once in Puerto </a:t>
            </a:r>
            <a:r>
              <a:rPr lang="en-US" dirty="0" err="1"/>
              <a:t>Morazan</a:t>
            </a:r>
            <a:r>
              <a:rPr lang="en-US" dirty="0"/>
              <a:t>, Nicaragua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4"/>
          <a:stretch/>
        </p:blipFill>
        <p:spPr>
          <a:xfrm>
            <a:off x="6159504" y="6052509"/>
            <a:ext cx="287699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43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Monitoring specific aspects of policies/programs key part of ensuring food security</a:t>
            </a:r>
          </a:p>
          <a:p>
            <a:r>
              <a:rPr lang="en-CA" dirty="0" smtClean="0"/>
              <a:t>Monitoring levels of participation policies (high level of awareness of communities on the role of participation/processes in decision-making and thus a need for measuring)</a:t>
            </a:r>
          </a:p>
          <a:p>
            <a:r>
              <a:rPr lang="en-CA" dirty="0" smtClean="0"/>
              <a:t>Compiled set of indicators  based on already undergoing monitoring efforts</a:t>
            </a:r>
          </a:p>
          <a:p>
            <a:r>
              <a:rPr lang="en-CA" dirty="0" smtClean="0"/>
              <a:t>Indicator can be used to feed into adaptation planning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4"/>
          <a:stretch/>
        </p:blipFill>
        <p:spPr>
          <a:xfrm>
            <a:off x="6159504" y="6052509"/>
            <a:ext cx="2876992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1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971600" y="1844824"/>
            <a:ext cx="3605213" cy="31824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b="1" kern="0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For more information: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b="1" kern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Dimple Roy</a:t>
            </a:r>
            <a:endParaRPr lang="en-AU" b="1" kern="0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AU" b="1" i="1" kern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  <a:hlinkClick r:id="rId2"/>
              </a:rPr>
              <a:t>droy@iisd.ca</a:t>
            </a:r>
            <a:endParaRPr lang="en-AU" b="1" i="1" kern="0" dirty="0" smtClean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b="1" i="1" kern="0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AU" b="1" i="1" kern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Livia Bizikova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b="1" i="1" kern="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  <a:hlinkClick r:id="rId3"/>
              </a:rPr>
              <a:t>lbizikova@iisd.ca</a:t>
            </a:r>
            <a:endParaRPr lang="en-AU" b="1" i="1" kern="0" dirty="0" smtClean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b="1" i="1" kern="0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4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66" y="1073977"/>
            <a:ext cx="7751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02430" y="18864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Adaptive Policy-making: An Introduction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20382" y="1184913"/>
            <a:ext cx="7292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Garamond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3406"/>
          <a:stretch>
            <a:fillRect/>
          </a:stretch>
        </p:blipFill>
        <p:spPr bwMode="auto">
          <a:xfrm>
            <a:off x="298925" y="874440"/>
            <a:ext cx="3697011" cy="50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283968" y="1095702"/>
            <a:ext cx="414736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00" b="1" i="1" dirty="0">
                <a:latin typeface="Calibri" panose="020F0502020204030204" pitchFamily="34" charset="0"/>
              </a:rPr>
              <a:t>Policies that cannot perform effectively under complex, dynamic and uncertain conditions run the risk of not achieving their intended purpose, and becoming a hindrance to the ability of individuals, communities and businesses to cope with—and adapt to—change.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70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87573" y="1556792"/>
            <a:ext cx="8016875" cy="3933825"/>
            <a:chOff x="587573" y="1556792"/>
            <a:chExt cx="8016875" cy="3933825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587573" y="1556792"/>
              <a:ext cx="8010525" cy="39338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611385" y="2648992"/>
              <a:ext cx="7993063" cy="1704975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2581473" y="1620292"/>
              <a:ext cx="3883025" cy="1066800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latin typeface="Candara" panose="020E0502030303020204" pitchFamily="34" charset="0"/>
                </a:rPr>
                <a:t>Adaptive Policy</a:t>
              </a: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803473" y="2669629"/>
              <a:ext cx="3238500" cy="1708150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Candara" panose="020E0502030303020204" pitchFamily="34" charset="0"/>
                </a:rPr>
                <a:t>Ability of policy to</a:t>
              </a:r>
            </a:p>
            <a:p>
              <a:pPr algn="ctr" eaLnBrk="1" hangingPunct="1"/>
              <a:r>
                <a:rPr lang="en-US">
                  <a:latin typeface="Candara" panose="020E0502030303020204" pitchFamily="34" charset="0"/>
                </a:rPr>
                <a:t>adapt to</a:t>
              </a:r>
              <a:r>
                <a:rPr lang="en-US" b="1">
                  <a:latin typeface="Candara" panose="020E0502030303020204" pitchFamily="34" charset="0"/>
                </a:rPr>
                <a:t> anticipated </a:t>
              </a:r>
            </a:p>
            <a:p>
              <a:pPr algn="ctr" eaLnBrk="1" hangingPunct="1"/>
              <a:r>
                <a:rPr lang="en-US">
                  <a:latin typeface="Candara" panose="020E0502030303020204" pitchFamily="34" charset="0"/>
                </a:rPr>
                <a:t>conditions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59010" y="4650829"/>
              <a:ext cx="36877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Candara" panose="020E0502030303020204" pitchFamily="34" charset="0"/>
                </a:rPr>
                <a:t>(based on a good understanding of cause and effect)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515048" y="4631779"/>
              <a:ext cx="40005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Candara" panose="020E0502030303020204" pitchFamily="34" charset="0"/>
                </a:rPr>
                <a:t>(based on a good understanding of system dynamics and complexity)</a:t>
              </a: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3983235" y="2664867"/>
              <a:ext cx="4605338" cy="1708150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bg1"/>
                  </a:solidFill>
                  <a:latin typeface="Candara" panose="020E0502030303020204" pitchFamily="34" charset="0"/>
                </a:rPr>
                <a:t>Ability of policy to</a:t>
              </a:r>
            </a:p>
            <a:p>
              <a:pPr algn="ctr" eaLnBrk="1" hangingPunct="1"/>
              <a:r>
                <a:rPr lang="en-US">
                  <a:solidFill>
                    <a:schemeClr val="bg1"/>
                  </a:solidFill>
                  <a:latin typeface="Candara" panose="020E0502030303020204" pitchFamily="34" charset="0"/>
                </a:rPr>
                <a:t>adapt to </a:t>
              </a:r>
              <a:r>
                <a:rPr lang="en-US" b="1">
                  <a:solidFill>
                    <a:schemeClr val="bg1"/>
                  </a:solidFill>
                  <a:latin typeface="Candara" panose="020E0502030303020204" pitchFamily="34" charset="0"/>
                </a:rPr>
                <a:t>unanticipated </a:t>
              </a:r>
            </a:p>
            <a:p>
              <a:pPr algn="ctr" eaLnBrk="1" hangingPunct="1"/>
              <a:r>
                <a:rPr lang="en-US">
                  <a:solidFill>
                    <a:schemeClr val="bg1"/>
                  </a:solidFill>
                  <a:latin typeface="Candara" panose="020E0502030303020204" pitchFamily="34" charset="0"/>
                </a:rPr>
                <a:t>conditions</a:t>
              </a: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02430" y="18864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Elements of Adaptive Policies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150" y="1196752"/>
            <a:ext cx="9070975" cy="4578350"/>
            <a:chOff x="57150" y="1670050"/>
            <a:chExt cx="9070975" cy="457835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770188" y="1670050"/>
              <a:ext cx="6357937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Integrated and forward-looking analysis</a:t>
              </a:r>
            </a:p>
            <a:p>
              <a:pPr fontAlgn="auto">
                <a:spcAft>
                  <a:spcPts val="0"/>
                </a:spcAft>
              </a:pP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Built-in policy adjustment</a:t>
              </a:r>
            </a:p>
            <a:p>
              <a:pPr fontAlgn="auto">
                <a:spcAft>
                  <a:spcPts val="0"/>
                </a:spcAft>
              </a:pP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Formal policy review </a:t>
              </a:r>
            </a:p>
            <a:p>
              <a:pPr fontAlgn="auto">
                <a:spcAft>
                  <a:spcPts val="0"/>
                </a:spcAft>
              </a:pP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Multi-stakeholder deliberation</a:t>
              </a:r>
            </a:p>
            <a:p>
              <a:pPr fontAlgn="auto">
                <a:spcAft>
                  <a:spcPts val="0"/>
                </a:spcAft>
              </a:pP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Promoting variation </a:t>
              </a:r>
            </a:p>
            <a:p>
              <a:pPr fontAlgn="auto">
                <a:spcAft>
                  <a:spcPts val="0"/>
                </a:spcAft>
              </a:pP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Enabling self-organization</a:t>
              </a:r>
            </a:p>
            <a:p>
              <a:pPr fontAlgn="auto">
                <a:spcAft>
                  <a:spcPts val="0"/>
                </a:spcAft>
              </a:pPr>
              <a:r>
                <a: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Decentralization of                 decision-making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217738" y="1795463"/>
              <a:ext cx="571500" cy="3147739"/>
            </a:xfrm>
            <a:prstGeom prst="leftBrace">
              <a:avLst>
                <a:gd name="adj1" fmla="val 8333"/>
                <a:gd name="adj2" fmla="val 511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" y="2617788"/>
              <a:ext cx="2159000" cy="1262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Garamond" pitchFamily="18" charset="0"/>
                </a:rPr>
                <a:t>Planned  Adaptability </a:t>
              </a:r>
              <a:r>
                <a:rPr lang="en-US" sz="2000" b="1" i="1" dirty="0">
                  <a:solidFill>
                    <a:schemeClr val="accent2">
                      <a:lumMod val="50000"/>
                    </a:schemeClr>
                  </a:solidFill>
                  <a:latin typeface="Garamond" pitchFamily="18" charset="0"/>
                </a:rPr>
                <a:t>(for anticipating)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>
              <a:off x="2390775" y="3879850"/>
              <a:ext cx="447675" cy="236855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563" y="4614863"/>
              <a:ext cx="2227262" cy="157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Garamond" pitchFamily="18" charset="0"/>
                </a:rPr>
                <a:t>Autonomous Adaptability</a:t>
              </a:r>
            </a:p>
            <a:p>
              <a:pPr algn="r">
                <a:defRPr/>
              </a:pPr>
              <a:r>
                <a:rPr lang="en-US" sz="2000" b="1" i="1" dirty="0">
                  <a:solidFill>
                    <a:schemeClr val="accent2">
                      <a:lumMod val="50000"/>
                    </a:schemeClr>
                  </a:solidFill>
                  <a:latin typeface="Garamond" pitchFamily="18" charset="0"/>
                </a:rPr>
                <a:t>(for unanticipated issues)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20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66" y="1073977"/>
            <a:ext cx="7751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20382" y="1184913"/>
            <a:ext cx="7292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7931" y="287265"/>
            <a:ext cx="83978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ADAPTool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daptive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D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esign and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ssessment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olicy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ool)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79512" y="1772816"/>
            <a:ext cx="8708781" cy="3505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CA" sz="40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 policies supporting anticipated adaptation needs?</a:t>
            </a:r>
            <a:endParaRPr lang="en-CA" sz="4000" kern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CA" sz="40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 policies adaptive themselves?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b="25249"/>
          <a:stretch>
            <a:fillRect/>
          </a:stretch>
        </p:blipFill>
        <p:spPr bwMode="auto">
          <a:xfrm>
            <a:off x="0" y="4583509"/>
            <a:ext cx="91440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6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66" y="1073977"/>
            <a:ext cx="7751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20382" y="1184913"/>
            <a:ext cx="7292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Garamon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903" t="13232" r="27320" b="4289"/>
          <a:stretch/>
        </p:blipFill>
        <p:spPr>
          <a:xfrm>
            <a:off x="279801" y="116632"/>
            <a:ext cx="6260234" cy="5933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293096"/>
            <a:ext cx="640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+mn-lt"/>
              </a:rPr>
              <a:t>http://www.iisd.org/foresightgroup/adapt.aspx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69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1" b="7201"/>
          <a:stretch>
            <a:fillRect/>
          </a:stretch>
        </p:blipFill>
        <p:spPr bwMode="auto">
          <a:xfrm>
            <a:off x="228601" y="1556792"/>
            <a:ext cx="4487416" cy="44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798513" y="2043113"/>
            <a:ext cx="35956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 Excel Workbook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041900" y="1700213"/>
            <a:ext cx="4102100" cy="3505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CA" b="1" dirty="0" smtClean="0">
                <a:latin typeface="Calibri" pitchFamily="34" charset="0"/>
                <a:cs typeface="Calibri" pitchFamily="34" charset="0"/>
              </a:rPr>
              <a:t>Four Worksheets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Scope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Sector Vulnerability and Adaptation Analysis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Policy Adaptive Capacity Analysis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Policy Synthesis</a:t>
            </a:r>
            <a:endParaRPr lang="en-CA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304800" y="271463"/>
            <a:ext cx="83978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ADAPTool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daptive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D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esign and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ssessment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olicy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ool)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55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87363" y="149225"/>
            <a:ext cx="8275637" cy="6556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ADAPTool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Analysis Questions</a:t>
            </a:r>
          </a:p>
          <a:p>
            <a:pPr marL="400050" lvl="1" indent="0" algn="ctr">
              <a:buFontTx/>
              <a:buNone/>
              <a:defRPr/>
            </a:pPr>
            <a:endParaRPr lang="en-CA" sz="20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+mj-lt"/>
              <a:buAutoNum type="arabicPeriod"/>
              <a:defRPr/>
            </a:pPr>
            <a:endParaRPr lang="en-C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526" y="764704"/>
            <a:ext cx="8716962" cy="5201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2800" b="1" dirty="0">
                <a:latin typeface="Calibri" pitchFamily="34" charset="0"/>
                <a:cs typeface="Calibri" pitchFamily="34" charset="0"/>
              </a:rPr>
              <a:t>Planned Adaptability </a:t>
            </a:r>
          </a:p>
          <a:p>
            <a:pPr>
              <a:defRPr/>
            </a:pPr>
            <a:r>
              <a:rPr lang="en-CA" sz="1800" dirty="0">
                <a:latin typeface="Calibri" pitchFamily="34" charset="0"/>
                <a:cs typeface="Calibri" pitchFamily="34" charset="0"/>
              </a:rPr>
              <a:t>(Ability of policy to support anticipated adaptation actions)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Are anticipated adaptation actions supported by the policy?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Is the policy itself vulnerable to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CA" dirty="0">
                <a:latin typeface="Calibri" pitchFamily="34" charset="0"/>
                <a:cs typeface="Calibri" pitchFamily="34" charset="0"/>
              </a:rPr>
              <a:t>stressor?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Can the policy enhance the capacity of actors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CA" dirty="0">
                <a:latin typeface="Calibri" pitchFamily="34" charset="0"/>
                <a:cs typeface="Calibri" pitchFamily="34" charset="0"/>
              </a:rPr>
              <a:t>undertake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adaptation </a:t>
            </a:r>
            <a:r>
              <a:rPr lang="en-CA" dirty="0">
                <a:latin typeface="Calibri" pitchFamily="34" charset="0"/>
                <a:cs typeface="Calibri" pitchFamily="34" charset="0"/>
              </a:rPr>
              <a:t>actions?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Was multi-stakeholder deliberation used in the policy design?</a:t>
            </a:r>
          </a:p>
          <a:p>
            <a:pPr>
              <a:defRPr/>
            </a:pPr>
            <a:r>
              <a:rPr lang="en-CA" sz="2800" b="1" dirty="0">
                <a:latin typeface="Calibri" pitchFamily="34" charset="0"/>
                <a:cs typeface="Calibri" pitchFamily="34" charset="0"/>
              </a:rPr>
              <a:t>Autonomous Adaptability </a:t>
            </a:r>
          </a:p>
          <a:p>
            <a:pPr>
              <a:defRPr/>
            </a:pPr>
            <a:r>
              <a:rPr lang="en-CA" sz="1800" dirty="0">
                <a:latin typeface="Calibri" pitchFamily="34" charset="0"/>
                <a:cs typeface="Calibri" pitchFamily="34" charset="0"/>
              </a:rPr>
              <a:t>(Ability of policy to enable sector stakeholders to respond to unanticipated issues)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Is multi-stakeholder deliberation used in implementation?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Does the policy enable self-organization and social networking?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Is decision-making adequately decentralized?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Is there adequate variety in the suite of policies?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CA" dirty="0">
                <a:latin typeface="Calibri" pitchFamily="34" charset="0"/>
                <a:cs typeface="Calibri" pitchFamily="34" charset="0"/>
              </a:rPr>
              <a:t>Does the policy have a regular formal policy review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?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56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87363" y="149225"/>
            <a:ext cx="8488362" cy="6154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ADAPTool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Analysis </a:t>
            </a:r>
            <a:r>
              <a:rPr lang="en-CA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Questions for new policies</a:t>
            </a:r>
            <a:endParaRPr lang="en-CA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00050" lvl="1" indent="0" algn="ctr">
              <a:buFontTx/>
              <a:buNone/>
              <a:defRPr/>
            </a:pPr>
            <a:endParaRPr lang="en-CA" sz="2000" dirty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+mj-lt"/>
              <a:buAutoNum type="arabicPeriod"/>
              <a:defRPr/>
            </a:pPr>
            <a:endParaRPr lang="en-C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79512" y="908720"/>
            <a:ext cx="8796213" cy="51085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C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of Planned Adaptability (i.e., the ability of the programmes to support anticipated necessary adaptation actions)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policy goal and objectives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what way are relevant sectors vulnerable to climate change?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adaptation actions might be necessary if this stressor becomes more severe in the future?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the policy objective potentially support this adaptation action?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the policy be designed to be resilient to the stressors?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CA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could the policy potentially enhance the capacity of relevant stakeholders to adapt to drought/excess moisture?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A0DE-20B1-4E7D-B5BE-DB01786EF701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6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1457</Words>
  <Application>Microsoft Office PowerPoint</Application>
  <PresentationFormat>On-screen Show (4:3)</PresentationFormat>
  <Paragraphs>183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indicators based on outcomes of policy assessments using ADAPTool </vt:lpstr>
      <vt:lpstr>Climate Resilience and Food Security in Central America (CREFSCA)</vt:lpstr>
      <vt:lpstr>FIPAT tool</vt:lpstr>
      <vt:lpstr>Sources of indicators </vt:lpstr>
      <vt:lpstr>PowerPoint Presentation</vt:lpstr>
      <vt:lpstr>Indicators measuring support for adaptations </vt:lpstr>
      <vt:lpstr>PowerPoint Presentation</vt:lpstr>
      <vt:lpstr>Indicators measuring capacities</vt:lpstr>
      <vt:lpstr>Monitoring abilities of policies to respond to challenges</vt:lpstr>
      <vt:lpstr>Indicators measuring efforts on decision-making processes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2011-10-21T18:55:10Z</dcterms:created>
  <dcterms:modified xsi:type="dcterms:W3CDTF">2014-03-25T21:19:44Z</dcterms:modified>
</cp:coreProperties>
</file>