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6.xml" ContentType="application/vnd.openxmlformats-officedocument.presentationml.notesSlide+xml"/>
  <Default Extension="gif" ContentType="image/gi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27"/>
  </p:notesMasterIdLst>
  <p:sldIdLst>
    <p:sldId id="321" r:id="rId2"/>
    <p:sldId id="322" r:id="rId3"/>
    <p:sldId id="323" r:id="rId4"/>
    <p:sldId id="324" r:id="rId5"/>
    <p:sldId id="325" r:id="rId6"/>
    <p:sldId id="326" r:id="rId7"/>
    <p:sldId id="327" r:id="rId8"/>
    <p:sldId id="329" r:id="rId9"/>
    <p:sldId id="337" r:id="rId10"/>
    <p:sldId id="338" r:id="rId11"/>
    <p:sldId id="330" r:id="rId12"/>
    <p:sldId id="345" r:id="rId13"/>
    <p:sldId id="331" r:id="rId14"/>
    <p:sldId id="332" r:id="rId15"/>
    <p:sldId id="333" r:id="rId16"/>
    <p:sldId id="334" r:id="rId17"/>
    <p:sldId id="347" r:id="rId18"/>
    <p:sldId id="335" r:id="rId19"/>
    <p:sldId id="339" r:id="rId20"/>
    <p:sldId id="340" r:id="rId21"/>
    <p:sldId id="341" r:id="rId22"/>
    <p:sldId id="342" r:id="rId23"/>
    <p:sldId id="343" r:id="rId24"/>
    <p:sldId id="336" r:id="rId25"/>
    <p:sldId id="346" r:id="rId26"/>
  </p:sldIdLst>
  <p:sldSz cx="9144000" cy="6858000" type="screen4x3"/>
  <p:notesSz cx="9144000" cy="1463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Charles Thrift" initials="CT" lastIdx="2" clrIdx="0"/>
  <p:cmAuthor id="1" name="Laszlo Pinter" initials="LP" lastIdx="6" clrIdx="1"/>
  <p:cmAuthor id="2" name="crust" initials="c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19" autoAdjust="0"/>
    <p:restoredTop sz="81063" autoAdjust="0"/>
  </p:normalViewPr>
  <p:slideViewPr>
    <p:cSldViewPr>
      <p:cViewPr varScale="1">
        <p:scale>
          <a:sx n="82" d="100"/>
          <a:sy n="82" d="100"/>
        </p:scale>
        <p:origin x="-110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731520"/>
          </a:xfrm>
          <a:prstGeom prst="rect">
            <a:avLst/>
          </a:prstGeom>
        </p:spPr>
        <p:txBody>
          <a:bodyPr vert="horz" lIns="135852" tIns="67926" rIns="135852" bIns="67926" rtlCol="0"/>
          <a:lstStyle>
            <a:lvl1pPr algn="l">
              <a:defRPr sz="18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731520"/>
          </a:xfrm>
          <a:prstGeom prst="rect">
            <a:avLst/>
          </a:prstGeom>
        </p:spPr>
        <p:txBody>
          <a:bodyPr vert="horz" lIns="135852" tIns="67926" rIns="135852" bIns="67926" rtlCol="0"/>
          <a:lstStyle>
            <a:lvl1pPr algn="r">
              <a:defRPr sz="1800"/>
            </a:lvl1pPr>
          </a:lstStyle>
          <a:p>
            <a:fld id="{3D39D202-62A0-49F1-B3AA-2B66650DEB53}" type="datetimeFigureOut">
              <a:rPr lang="en-US" smtClean="0"/>
              <a:pPr/>
              <a:t>1/20/11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1096963"/>
            <a:ext cx="7315200" cy="5486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5852" tIns="67926" rIns="135852" bIns="6792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6949440"/>
            <a:ext cx="7315200" cy="6583680"/>
          </a:xfrm>
          <a:prstGeom prst="rect">
            <a:avLst/>
          </a:prstGeom>
        </p:spPr>
        <p:txBody>
          <a:bodyPr vert="horz" lIns="135852" tIns="67926" rIns="135852" bIns="679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3896341"/>
            <a:ext cx="3962400" cy="731520"/>
          </a:xfrm>
          <a:prstGeom prst="rect">
            <a:avLst/>
          </a:prstGeom>
        </p:spPr>
        <p:txBody>
          <a:bodyPr vert="horz" lIns="135852" tIns="67926" rIns="135852" bIns="67926" rtlCol="0" anchor="b"/>
          <a:lstStyle>
            <a:lvl1pPr algn="l">
              <a:defRPr sz="18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13896341"/>
            <a:ext cx="3962400" cy="731520"/>
          </a:xfrm>
          <a:prstGeom prst="rect">
            <a:avLst/>
          </a:prstGeom>
        </p:spPr>
        <p:txBody>
          <a:bodyPr vert="horz" lIns="135852" tIns="67926" rIns="135852" bIns="67926" rtlCol="0" anchor="b"/>
          <a:lstStyle>
            <a:lvl1pPr algn="r">
              <a:defRPr sz="1800"/>
            </a:lvl1pPr>
          </a:lstStyle>
          <a:p>
            <a:fld id="{A07A894E-A692-45BA-8162-FD4F52B1FC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42942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679177">
              <a:defRPr/>
            </a:pPr>
            <a:r>
              <a:rPr lang="en-US" dirty="0"/>
              <a:t>Presentation for:</a:t>
            </a:r>
            <a:br>
              <a:rPr lang="en-US" dirty="0"/>
            </a:br>
            <a:r>
              <a:rPr lang="en-US" dirty="0"/>
              <a:t>Healthy Communities</a:t>
            </a:r>
            <a:br>
              <a:rPr lang="en-US" dirty="0"/>
            </a:br>
            <a:r>
              <a:rPr lang="en-US" dirty="0"/>
              <a:t>Community Development /Community Economic Development  Program</a:t>
            </a:r>
            <a:br>
              <a:rPr lang="en-US" dirty="0"/>
            </a:br>
            <a:r>
              <a:rPr lang="en-US" dirty="0"/>
              <a:t>Red River Community College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AAD09-EFCF-5041-9016-CA1FFD1D0BF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The way it is visualized is more</a:t>
            </a:r>
            <a:r>
              <a:rPr lang="en-CA" baseline="0" dirty="0" smtClean="0"/>
              <a:t> like </a:t>
            </a:r>
            <a:r>
              <a:rPr lang="en-CA" baseline="0" dirty="0" smtClean="0"/>
              <a:t>this. Several </a:t>
            </a:r>
            <a:r>
              <a:rPr lang="en-CA" baseline="0" dirty="0" smtClean="0"/>
              <a:t>indicators belong to multiple themes. All indicators are related to</a:t>
            </a:r>
            <a:r>
              <a:rPr lang="en-CA" baseline="0" dirty="0" smtClean="0"/>
              <a:t> poverty</a:t>
            </a:r>
            <a:r>
              <a:rPr lang="en-CA" baseline="0" dirty="0" smtClean="0"/>
              <a:t>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A894E-A692-45BA-8162-FD4F52B1FCA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64119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we think</a:t>
            </a:r>
            <a:r>
              <a:rPr lang="en-US" baseline="0" dirty="0" smtClean="0"/>
              <a:t> of where Peg is going and how it will impact the </a:t>
            </a:r>
            <a:r>
              <a:rPr lang="en-US" baseline="0" dirty="0" smtClean="0"/>
              <a:t>city, </a:t>
            </a:r>
            <a:r>
              <a:rPr lang="en-US" baseline="0" dirty="0" smtClean="0"/>
              <a:t>we look to other CIS to see how they are being used.</a:t>
            </a:r>
            <a:r>
              <a:rPr lang="en-US" baseline="0" dirty="0" smtClean="0"/>
              <a:t> One </a:t>
            </a:r>
            <a:r>
              <a:rPr lang="en-US" baseline="0" dirty="0" smtClean="0"/>
              <a:t>of the key sites </a:t>
            </a:r>
            <a:r>
              <a:rPr lang="en-US" baseline="0" dirty="0" smtClean="0"/>
              <a:t>that is </a:t>
            </a:r>
            <a:r>
              <a:rPr lang="en-US" baseline="0" dirty="0" smtClean="0"/>
              <a:t>well developed is the Truckee Meadows, Nevada site</a:t>
            </a:r>
            <a:r>
              <a:rPr lang="en-US" baseline="0" dirty="0" smtClean="0"/>
              <a:t>. Here </a:t>
            </a:r>
            <a:r>
              <a:rPr lang="en-US" baseline="0" dirty="0" smtClean="0"/>
              <a:t>are some of the ways a CIS can be used to enhance the community and its wellbeing.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A894E-A692-45BA-8162-FD4F52B1FCA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Truckee Meadows Tomorrow</a:t>
            </a:r>
            <a:r>
              <a:rPr lang="en-US" dirty="0" smtClean="0"/>
              <a:t> (TMT) brings </a:t>
            </a:r>
            <a:r>
              <a:rPr lang="en-US" dirty="0" smtClean="0"/>
              <a:t>together unlikely groups through collaboration, outreach and community compacts. Quality of Life Compacts are formal, voluntary agreements between TMT and one or more organizations, individuals, businesses, </a:t>
            </a:r>
            <a:r>
              <a:rPr lang="en-US" dirty="0" smtClean="0"/>
              <a:t>and/or </a:t>
            </a:r>
            <a:r>
              <a:rPr lang="en-US" dirty="0" smtClean="0"/>
              <a:t>local governmental entities that work together to measurably improve performance on targeted quality of life indicators. </a:t>
            </a:r>
          </a:p>
          <a:p>
            <a:endParaRPr lang="en-US" dirty="0" smtClean="0"/>
          </a:p>
          <a:p>
            <a:r>
              <a:rPr lang="en-US" dirty="0" smtClean="0"/>
              <a:t>Criteria used when TMT plans a compact include that it will: </a:t>
            </a:r>
          </a:p>
          <a:p>
            <a:r>
              <a:rPr lang="en-US" dirty="0" smtClean="0"/>
              <a:t>* Be of general community benefit </a:t>
            </a:r>
            <a:br>
              <a:rPr lang="en-US" dirty="0" smtClean="0"/>
            </a:br>
            <a:r>
              <a:rPr lang="en-US" dirty="0" smtClean="0"/>
              <a:t>* Have a high probability of success </a:t>
            </a:r>
            <a:br>
              <a:rPr lang="en-US" dirty="0" smtClean="0"/>
            </a:br>
            <a:r>
              <a:rPr lang="en-US" dirty="0" smtClean="0"/>
              <a:t>* Be visible, tangible and measurable </a:t>
            </a:r>
            <a:br>
              <a:rPr lang="en-US" dirty="0" smtClean="0"/>
            </a:br>
            <a:r>
              <a:rPr lang="en-US" dirty="0" smtClean="0"/>
              <a:t>* Have a defined timeline for measurable success and reporting </a:t>
            </a:r>
            <a:br>
              <a:rPr lang="en-US" dirty="0" smtClean="0"/>
            </a:br>
            <a:r>
              <a:rPr lang="en-US" dirty="0" smtClean="0"/>
              <a:t>* Provide opportunities for individual and group involvement </a:t>
            </a:r>
            <a:br>
              <a:rPr lang="en-US" dirty="0" smtClean="0"/>
            </a:br>
            <a:r>
              <a:rPr lang="en-US" dirty="0" smtClean="0"/>
              <a:t>* Provide for stewardship following the compact agreement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A894E-A692-45BA-8162-FD4F52B1FCA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A894E-A692-45BA-8162-FD4F52B1FCA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b="1" dirty="0" smtClean="0"/>
              <a:t>What is a</a:t>
            </a:r>
            <a:r>
              <a:rPr lang="en-CA" b="1" dirty="0" smtClean="0"/>
              <a:t> community indicator</a:t>
            </a:r>
            <a:r>
              <a:rPr lang="en-CA" b="1" dirty="0" smtClean="0"/>
              <a:t>:</a:t>
            </a:r>
            <a:r>
              <a:rPr lang="en-CA" dirty="0" smtClean="0"/>
              <a:t>  </a:t>
            </a:r>
          </a:p>
          <a:p>
            <a:pPr lvl="1"/>
            <a:r>
              <a:rPr lang="en-US" dirty="0" smtClean="0"/>
              <a:t>measurements that provide information about past and current trends within a community.  They show the connectedness between social, environmental, and economic factors that affect a community’s well-being.  Community indicators provide information on the overall direction of a community, providing data on where it is improving, declining and/or staying the same.  </a:t>
            </a:r>
          </a:p>
          <a:p>
            <a:endParaRPr lang="en-US" b="1" dirty="0" smtClean="0"/>
          </a:p>
          <a:p>
            <a:r>
              <a:rPr lang="en-US" i="1" dirty="0" smtClean="0"/>
              <a:t>“Community indicators are bits of information that, when combined, generate a picture of what is happening in a local system.  They provide insight into the overall direction of a community:  whether it is improving, declining, or staying the same, or is some mix of all three . . . Indicators are gauges for a community, like the Dow Jones Industrial Average:  just as the Dow indicates the direction of the whole stock market by tracking a small selection of stocks, indicators represent a whole community through a few factors, often selected by way of a community visioning process.” (Rhonda Phillips, Community Indicators, The American Planning Association, 2003, page 2.)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What is a community indicator system?</a:t>
            </a:r>
            <a:r>
              <a:rPr lang="en-US" dirty="0" smtClean="0"/>
              <a:t> Identify </a:t>
            </a:r>
            <a:r>
              <a:rPr lang="en-US" dirty="0" smtClean="0"/>
              <a:t>and track indicators that speak to a community’s well-being; that relate to the economic, environmental, cultural, social and other priorities and issues that matter most to a community’s members.</a:t>
            </a:r>
            <a:r>
              <a:rPr lang="en-US" dirty="0" smtClean="0"/>
              <a:t> The </a:t>
            </a:r>
            <a:r>
              <a:rPr lang="en-US" dirty="0" smtClean="0"/>
              <a:t>system collects, analyzes and interprets data for each indicator, making the information fully available to members of the community. </a:t>
            </a:r>
          </a:p>
          <a:p>
            <a:endParaRPr lang="en-CA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A894E-A692-45BA-8162-FD4F52B1FCA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A894E-A692-45BA-8162-FD4F52B1FCA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Also speaks to the community engagement </a:t>
            </a:r>
            <a:r>
              <a:rPr lang="en-US" dirty="0" smtClean="0"/>
              <a:t>process:</a:t>
            </a:r>
            <a:r>
              <a:rPr lang="en-US" baseline="0" dirty="0" smtClean="0"/>
              <a:t>  </a:t>
            </a:r>
            <a:endParaRPr lang="en-US" baseline="0" dirty="0" smtClean="0"/>
          </a:p>
          <a:p>
            <a:r>
              <a:rPr lang="en-US" i="1" baseline="0" dirty="0" smtClean="0"/>
              <a:t>Project Team </a:t>
            </a:r>
            <a:r>
              <a:rPr lang="en-US" baseline="0" dirty="0" smtClean="0"/>
              <a:t>– United Way &amp; IISD – also spearheaded the project</a:t>
            </a:r>
          </a:p>
          <a:p>
            <a:r>
              <a:rPr lang="en-US" i="1" baseline="0" dirty="0" smtClean="0"/>
              <a:t>Steering Committee </a:t>
            </a:r>
            <a:r>
              <a:rPr lang="en-US" baseline="0" dirty="0" smtClean="0"/>
              <a:t>– provided oversight and overall guidance, to ensure that Peg stayed credible and balanced</a:t>
            </a:r>
          </a:p>
          <a:p>
            <a:r>
              <a:rPr lang="en-US" i="1" baseline="0" dirty="0" smtClean="0"/>
              <a:t>Engagement Group</a:t>
            </a:r>
            <a:r>
              <a:rPr lang="en-US" i="1" baseline="0" dirty="0" smtClean="0"/>
              <a:t> </a:t>
            </a:r>
            <a:r>
              <a:rPr lang="en-US" baseline="0" dirty="0" smtClean="0"/>
              <a:t>–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testing ground for Peg policy, approaches and next steps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Indicators Working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baseline="0" dirty="0" smtClean="0"/>
              <a:t>–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organizations and individuals with expertise and/or experience in the theme being explored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Their role is to develop a list of potential indicators and to assist in narrowing the list to a reasonable and achievable list of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indicators.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A894E-A692-45BA-8162-FD4F52B1FCA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Peg Steering</a:t>
            </a:r>
            <a:r>
              <a:rPr lang="en-US" baseline="0" dirty="0" smtClean="0"/>
              <a:t> Committee – similar to a Board – oversight, accountability</a:t>
            </a:r>
          </a:p>
          <a:p>
            <a:r>
              <a:rPr lang="en-US" baseline="0" dirty="0" smtClean="0"/>
              <a:t>Core Project Team – United Way &amp; IISD are collaborators.</a:t>
            </a:r>
            <a:r>
              <a:rPr lang="en-US" baseline="0" dirty="0" smtClean="0"/>
              <a:t> United </a:t>
            </a:r>
            <a:r>
              <a:rPr lang="en-US" baseline="0" dirty="0" smtClean="0"/>
              <a:t>Way takes primary responsibility for the Secretariat and Engagement roles and IISD takes primary responsibility for Technological Operations </a:t>
            </a:r>
          </a:p>
          <a:p>
            <a:r>
              <a:rPr lang="en-US" baseline="0" dirty="0" smtClean="0"/>
              <a:t>The Engagement Group will continue to be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testing ground for Peg policy, approaches and next steps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Working Groups – Indicator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WG, Stories WG, and Communications WG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A894E-A692-45BA-8162-FD4F52B1FCA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With the assistance of the various groups and with research into other CIS, looked at</a:t>
            </a:r>
            <a:r>
              <a:rPr lang="en-US" baseline="0" dirty="0" smtClean="0"/>
              <a:t> what we could learn, what we wanted to replicate.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Identified </a:t>
            </a:r>
            <a:r>
              <a:rPr lang="en-US" baseline="0" dirty="0" smtClean="0"/>
              <a:t>Winnipeg’s </a:t>
            </a:r>
            <a:r>
              <a:rPr lang="en-US" baseline="0" dirty="0" smtClean="0"/>
              <a:t>priority domains, and 8 themes.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Identified a crosscutting issue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7E9A-3304-4B46-82B8-8CA89C94A4C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</a:t>
            </a:r>
            <a:r>
              <a:rPr lang="en-US" baseline="0" dirty="0" smtClean="0"/>
              <a:t> is new to the Winnipeg system</a:t>
            </a:r>
            <a:r>
              <a:rPr lang="en-US" baseline="0" dirty="0" smtClean="0"/>
              <a:t>. </a:t>
            </a:r>
            <a:r>
              <a:rPr lang="en-US" baseline="0" dirty="0" smtClean="0"/>
              <a:t>It is a way of bringing indicators together, of showing </a:t>
            </a:r>
            <a:r>
              <a:rPr lang="en-US" baseline="0" dirty="0" smtClean="0"/>
              <a:t>how, together, </a:t>
            </a:r>
            <a:r>
              <a:rPr lang="en-US" baseline="0" dirty="0" smtClean="0"/>
              <a:t>they reflect on an issue</a:t>
            </a:r>
            <a:r>
              <a:rPr lang="en-US" baseline="0" dirty="0" smtClean="0"/>
              <a:t>. </a:t>
            </a:r>
            <a:r>
              <a:rPr lang="en-US" baseline="0" dirty="0" smtClean="0"/>
              <a:t>They are also a way of bringing  the community together to explore indicators on a topic where there’s shared energy</a:t>
            </a:r>
            <a:r>
              <a:rPr lang="en-US" baseline="0" dirty="0" smtClean="0"/>
              <a:t>. </a:t>
            </a:r>
            <a:r>
              <a:rPr lang="en-US" baseline="0" dirty="0" smtClean="0"/>
              <a:t>For </a:t>
            </a:r>
            <a:r>
              <a:rPr lang="en-US" baseline="0" dirty="0" smtClean="0"/>
              <a:t>us, </a:t>
            </a:r>
            <a:r>
              <a:rPr lang="en-US" baseline="0" dirty="0" smtClean="0"/>
              <a:t>in developing Peg, there was a significant amount of energy and interest in poverty, and so that became the focus of the earliest indicators in the pilot. </a:t>
            </a:r>
          </a:p>
          <a:p>
            <a:r>
              <a:rPr lang="en-US" baseline="0" dirty="0" smtClean="0"/>
              <a:t>Strengths </a:t>
            </a:r>
            <a:r>
              <a:rPr lang="en-US" baseline="0" dirty="0" smtClean="0"/>
              <a:t>–Shared </a:t>
            </a:r>
            <a:r>
              <a:rPr lang="en-US" baseline="0" dirty="0" smtClean="0"/>
              <a:t>energy about a shared concern, mobilizes the community</a:t>
            </a:r>
          </a:p>
          <a:p>
            <a:r>
              <a:rPr lang="en-US" baseline="0" dirty="0" smtClean="0"/>
              <a:t>Challenge – Keeping the focus on wellness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A894E-A692-45BA-8162-FD4F52B1FCA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7143" defTabSz="914286">
              <a:spcBef>
                <a:spcPct val="20000"/>
              </a:spcBef>
              <a:defRPr/>
            </a:pPr>
            <a:r>
              <a:rPr lang="en-CA" sz="2400" dirty="0">
                <a:solidFill>
                  <a:prstClr val="black"/>
                </a:solidFill>
              </a:rPr>
              <a:t>Methods of story collection:</a:t>
            </a:r>
          </a:p>
          <a:p>
            <a:pPr marL="400001" indent="-342858" defTabSz="914286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400" dirty="0">
                <a:solidFill>
                  <a:prstClr val="black"/>
                </a:solidFill>
              </a:rPr>
              <a:t>Semi-structured interviews</a:t>
            </a:r>
          </a:p>
          <a:p>
            <a:pPr marL="400001" indent="-342858" defTabSz="914286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CA" sz="2400" dirty="0">
                <a:solidFill>
                  <a:prstClr val="black"/>
                </a:solidFill>
              </a:rPr>
              <a:t>Sharing circles</a:t>
            </a:r>
          </a:p>
          <a:p>
            <a:pPr defTabSz="914286">
              <a:spcBef>
                <a:spcPct val="20000"/>
              </a:spcBef>
              <a:defRPr/>
            </a:pPr>
            <a:endParaRPr lang="en-CA" sz="2400" dirty="0">
              <a:solidFill>
                <a:prstClr val="black"/>
              </a:solidFill>
            </a:endParaRPr>
          </a:p>
          <a:p>
            <a:pPr defTabSz="914286">
              <a:spcBef>
                <a:spcPct val="20000"/>
              </a:spcBef>
              <a:defRPr/>
            </a:pPr>
            <a:r>
              <a:rPr lang="en-CA" sz="2400" dirty="0">
                <a:solidFill>
                  <a:prstClr val="black"/>
                </a:solidFill>
                <a:ea typeface="Calibri"/>
              </a:rPr>
              <a:t>Storytellers approached in this pilot represent:</a:t>
            </a:r>
          </a:p>
          <a:p>
            <a:pPr marL="742857" lvl="1" indent="-285715" defTabSz="914286">
              <a:spcBef>
                <a:spcPct val="20000"/>
              </a:spcBef>
              <a:buFont typeface="Symbol"/>
              <a:buChar char=""/>
              <a:defRPr/>
            </a:pPr>
            <a:r>
              <a:rPr lang="en-CA" sz="1900" dirty="0">
                <a:solidFill>
                  <a:prstClr val="black"/>
                </a:solidFill>
                <a:ea typeface="Calibri"/>
              </a:rPr>
              <a:t>people living in poverty or people</a:t>
            </a:r>
            <a:r>
              <a:rPr lang="en-CA" sz="1900" dirty="0" smtClean="0">
                <a:solidFill>
                  <a:prstClr val="black"/>
                </a:solidFill>
                <a:ea typeface="Calibri"/>
              </a:rPr>
              <a:t> </a:t>
            </a:r>
            <a:r>
              <a:rPr lang="en-CA" sz="1900" dirty="0" err="1" smtClean="0">
                <a:solidFill>
                  <a:prstClr val="black"/>
                </a:solidFill>
                <a:ea typeface="Calibri"/>
              </a:rPr>
              <a:t>whohave</a:t>
            </a:r>
            <a:r>
              <a:rPr lang="en-CA" sz="1900" dirty="0" smtClean="0">
                <a:solidFill>
                  <a:prstClr val="black"/>
                </a:solidFill>
                <a:ea typeface="Calibri"/>
              </a:rPr>
              <a:t> </a:t>
            </a:r>
            <a:r>
              <a:rPr lang="en-CA" sz="1900" dirty="0">
                <a:solidFill>
                  <a:prstClr val="black"/>
                </a:solidFill>
                <a:ea typeface="Calibri"/>
              </a:rPr>
              <a:t>lived in poverty</a:t>
            </a:r>
            <a:endParaRPr lang="en-CA" sz="1900" dirty="0">
              <a:solidFill>
                <a:prstClr val="black"/>
              </a:solidFill>
              <a:latin typeface="Times New Roman"/>
              <a:ea typeface="Calibri"/>
            </a:endParaRPr>
          </a:p>
          <a:p>
            <a:pPr marL="742857" lvl="1" indent="-285715" defTabSz="914286">
              <a:spcBef>
                <a:spcPct val="20000"/>
              </a:spcBef>
              <a:spcAft>
                <a:spcPts val="1200"/>
              </a:spcAft>
              <a:buFont typeface="Symbol"/>
              <a:buChar char=""/>
              <a:defRPr/>
            </a:pPr>
            <a:r>
              <a:rPr lang="en-CA" sz="1900" dirty="0">
                <a:solidFill>
                  <a:prstClr val="black"/>
                </a:solidFill>
                <a:ea typeface="Calibri"/>
              </a:rPr>
              <a:t>everyday people, service providers or experts helping to make a difference with respect to poverty</a:t>
            </a:r>
            <a:endParaRPr lang="en-CA" sz="1900" dirty="0">
              <a:solidFill>
                <a:prstClr val="black"/>
              </a:solidFill>
              <a:latin typeface="Times New Roman"/>
              <a:ea typeface="Calibri"/>
            </a:endParaRPr>
          </a:p>
          <a:p>
            <a:endParaRPr lang="en-CA" dirty="0" smtClean="0"/>
          </a:p>
          <a:p>
            <a:r>
              <a:rPr lang="en-CA" dirty="0" smtClean="0"/>
              <a:t>We’ll be working to enhance the function of stories and develop a working group that will inform how they’ll be gathered, </a:t>
            </a:r>
            <a:r>
              <a:rPr lang="en-CA" dirty="0" smtClean="0"/>
              <a:t>used.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A894E-A692-45BA-8162-FD4F52B1FCA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Underlying connections. This does not include stories.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2AAFA-043C-4421-9A55-D4BECEFC2510}" type="slidenum">
              <a:rPr lang="en-CA" smtClean="0"/>
              <a:pPr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85151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57746-5724-4C2E-B955-36A48EB97F9F}" type="datetimeFigureOut">
              <a:rPr lang="en-US" smtClean="0"/>
              <a:pPr/>
              <a:t>1/20/11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0FB02-24C7-4BA1-A3F8-EB1027C576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57746-5724-4C2E-B955-36A48EB97F9F}" type="datetimeFigureOut">
              <a:rPr lang="en-US" smtClean="0"/>
              <a:pPr/>
              <a:t>1/20/11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0FB02-24C7-4BA1-A3F8-EB1027C5765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eg_template_cov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57746-5724-4C2E-B955-36A48EB97F9F}" type="datetimeFigureOut">
              <a:rPr lang="en-US" smtClean="0"/>
              <a:pPr/>
              <a:t>1/20/11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0FB02-24C7-4BA1-A3F8-EB1027C5765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eg_template_cov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57746-5724-4C2E-B955-36A48EB97F9F}" type="datetimeFigureOut">
              <a:rPr lang="en-US" smtClean="0"/>
              <a:pPr/>
              <a:t>1/20/11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0FB02-24C7-4BA1-A3F8-EB1027C5765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eg_template_cov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57746-5724-4C2E-B955-36A48EB97F9F}" type="datetimeFigureOut">
              <a:rPr lang="en-US" smtClean="0"/>
              <a:pPr/>
              <a:t>1/20/11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0FB02-24C7-4BA1-A3F8-EB1027C5765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eg_template_cov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57746-5724-4C2E-B955-36A48EB97F9F}" type="datetimeFigureOut">
              <a:rPr lang="en-US" smtClean="0"/>
              <a:pPr/>
              <a:t>1/20/11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0FB02-24C7-4BA1-A3F8-EB1027C5765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Peg_template_cov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57746-5724-4C2E-B955-36A48EB97F9F}" type="datetimeFigureOut">
              <a:rPr lang="en-US" smtClean="0"/>
              <a:pPr/>
              <a:t>1/20/11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0FB02-24C7-4BA1-A3F8-EB1027C5765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Peg_template_cov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57746-5724-4C2E-B955-36A48EB97F9F}" type="datetimeFigureOut">
              <a:rPr lang="en-US" smtClean="0"/>
              <a:pPr/>
              <a:t>1/20/11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0FB02-24C7-4BA1-A3F8-EB1027C5765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Peg_template_cov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57746-5724-4C2E-B955-36A48EB97F9F}" type="datetimeFigureOut">
              <a:rPr lang="en-US" smtClean="0"/>
              <a:pPr/>
              <a:t>1/20/11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0FB02-24C7-4BA1-A3F8-EB1027C5765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Peg_template_cov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57746-5724-4C2E-B955-36A48EB97F9F}" type="datetimeFigureOut">
              <a:rPr lang="en-US" smtClean="0"/>
              <a:pPr/>
              <a:t>1/20/11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0FB02-24C7-4BA1-A3F8-EB1027C5765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Peg_template_cov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57746-5724-4C2E-B955-36A48EB97F9F}" type="datetimeFigureOut">
              <a:rPr lang="en-US" smtClean="0"/>
              <a:pPr/>
              <a:t>1/20/11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0FB02-24C7-4BA1-A3F8-EB1027C5765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Peg_template_cov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57746-5724-4C2E-B955-36A48EB97F9F}" type="datetimeFigureOut">
              <a:rPr lang="en-US" smtClean="0"/>
              <a:pPr/>
              <a:t>1/20/11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0FB02-24C7-4BA1-A3F8-EB1027C576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eg_template_cov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240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4784194"/>
            <a:ext cx="4214842" cy="1859516"/>
          </a:xfrm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/>
            </a:r>
            <a:br>
              <a:rPr lang="en-US" sz="1800" dirty="0" smtClean="0">
                <a:solidFill>
                  <a:schemeClr val="tx1"/>
                </a:solidFill>
              </a:rPr>
            </a:b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91118" y="4814046"/>
            <a:ext cx="4038600" cy="748553"/>
          </a:xfrm>
        </p:spPr>
        <p:txBody>
          <a:bodyPr>
            <a:noAutofit/>
          </a:bodyPr>
          <a:lstStyle/>
          <a:p>
            <a:pPr algn="r"/>
            <a:endParaRPr lang="en-US" sz="1800" b="1" dirty="0" smtClean="0">
              <a:solidFill>
                <a:schemeClr val="tx1"/>
              </a:solidFill>
            </a:endParaRPr>
          </a:p>
          <a:p>
            <a:pPr algn="r"/>
            <a:endParaRPr lang="en-US" sz="1800" b="1" dirty="0" smtClean="0">
              <a:solidFill>
                <a:schemeClr val="tx1"/>
              </a:solidFill>
            </a:endParaRPr>
          </a:p>
        </p:txBody>
      </p: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428596" y="5562599"/>
            <a:ext cx="3733800" cy="914400"/>
            <a:chOff x="3024" y="3504"/>
            <a:chExt cx="2352" cy="576"/>
          </a:xfrm>
        </p:grpSpPr>
        <p:pic>
          <p:nvPicPr>
            <p:cNvPr id="8" name="Picture 28" descr="iisd-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24" y="3648"/>
              <a:ext cx="1608" cy="336"/>
            </a:xfrm>
            <a:prstGeom prst="rect">
              <a:avLst/>
            </a:prstGeom>
            <a:noFill/>
          </p:spPr>
        </p:pic>
        <p:pic>
          <p:nvPicPr>
            <p:cNvPr id="9" name="Picture 29" descr="UWay Logo-sm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00" y="3504"/>
              <a:ext cx="576" cy="576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9648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Peg Different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Crosscutting Issue</a:t>
            </a:r>
          </a:p>
          <a:p>
            <a:pPr>
              <a:buNone/>
            </a:pPr>
            <a:r>
              <a:rPr lang="en-US" sz="2800" dirty="0" smtClean="0"/>
              <a:t>A </a:t>
            </a:r>
            <a:r>
              <a:rPr lang="en-US" sz="2800" dirty="0" smtClean="0"/>
              <a:t>crosscutting </a:t>
            </a:r>
            <a:r>
              <a:rPr lang="en-US" sz="2800" dirty="0" smtClean="0"/>
              <a:t>issue is an issue or concern whose indicators impact on several theme areas</a:t>
            </a:r>
            <a:r>
              <a:rPr lang="en-US" sz="2800" dirty="0" smtClean="0"/>
              <a:t>. </a:t>
            </a:r>
            <a:r>
              <a:rPr lang="en-US" sz="2800" dirty="0" smtClean="0"/>
              <a:t>Peg has identified poverty as a </a:t>
            </a:r>
            <a:r>
              <a:rPr lang="en-US" sz="2800" dirty="0" smtClean="0"/>
              <a:t>crosscutting </a:t>
            </a:r>
            <a:r>
              <a:rPr lang="en-US" sz="2800" dirty="0" smtClean="0"/>
              <a:t>issue, and has developed indicators</a:t>
            </a:r>
            <a:r>
              <a:rPr lang="en-US" sz="2800" dirty="0" smtClean="0"/>
              <a:t> that speak </a:t>
            </a:r>
            <a:r>
              <a:rPr lang="en-US" sz="2800" dirty="0" smtClean="0"/>
              <a:t>to the complexity of the issue.</a:t>
            </a:r>
            <a:r>
              <a:rPr lang="en-US" sz="2800" dirty="0" smtClean="0"/>
              <a:t> The </a:t>
            </a:r>
            <a:r>
              <a:rPr lang="en-US" sz="2800" dirty="0" smtClean="0"/>
              <a:t>poverty indicators touch on the following themes</a:t>
            </a:r>
            <a:r>
              <a:rPr lang="en-US" sz="2800" dirty="0" smtClean="0"/>
              <a:t>: </a:t>
            </a:r>
            <a:r>
              <a:rPr lang="en-US" sz="2800" dirty="0" smtClean="0"/>
              <a:t>basic needs, education and learning, health, and social vitality. 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How </a:t>
            </a:r>
            <a:r>
              <a:rPr lang="en-CA" dirty="0" smtClean="0"/>
              <a:t>is Peg different?</a:t>
            </a:r>
            <a:endParaRPr lang="en-CA" dirty="0"/>
          </a:p>
        </p:txBody>
      </p:sp>
      <p:sp>
        <p:nvSpPr>
          <p:cNvPr id="4" name="Content Placeholder 4"/>
          <p:cNvSpPr>
            <a:spLocks noGrp="1"/>
          </p:cNvSpPr>
          <p:nvPr>
            <p:ph idx="1"/>
          </p:nvPr>
        </p:nvSpPr>
        <p:spPr>
          <a:xfrm>
            <a:off x="323528" y="1855365"/>
            <a:ext cx="4648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b="1" dirty="0" smtClean="0"/>
              <a:t>Stories</a:t>
            </a:r>
            <a:r>
              <a:rPr lang="en-CA" sz="2400" b="1" dirty="0"/>
              <a:t> </a:t>
            </a:r>
          </a:p>
          <a:p>
            <a:pPr lvl="1"/>
            <a:r>
              <a:rPr lang="en-CA" sz="2000" dirty="0"/>
              <a:t>inspire and empower others to take action </a:t>
            </a:r>
          </a:p>
          <a:p>
            <a:pPr lvl="1"/>
            <a:r>
              <a:rPr lang="en-CA" sz="2000" dirty="0"/>
              <a:t>help improve general understanding of an issue </a:t>
            </a:r>
          </a:p>
          <a:p>
            <a:pPr lvl="1"/>
            <a:r>
              <a:rPr lang="en-CA" sz="2000" dirty="0"/>
              <a:t>illustrate the impacts of an action to serve as a tool for sharing best practices and celebrating success </a:t>
            </a:r>
          </a:p>
          <a:p>
            <a:pPr lvl="1"/>
            <a:r>
              <a:rPr lang="en-CA" sz="2000" dirty="0"/>
              <a:t>help establish why, how and who is affecting change in a </a:t>
            </a:r>
            <a:r>
              <a:rPr lang="en-CA" sz="2000" dirty="0" smtClean="0"/>
              <a:t>given indicator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105400" y="2667000"/>
            <a:ext cx="3546088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2391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of Clarification</a:t>
            </a:r>
            <a:endParaRPr lang="en-US" dirty="0"/>
          </a:p>
        </p:txBody>
      </p:sp>
      <p:pic>
        <p:nvPicPr>
          <p:cNvPr id="2050" name="Picture 2" descr="C:\Documents and Settings\heather\Local Settings\Temporary Internet Files\Content.IE5\SO7M435I\MC90043156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143" y="2286143"/>
            <a:ext cx="2285714" cy="22857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How is Peg different?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Crosscutting issues</a:t>
            </a:r>
          </a:p>
          <a:p>
            <a:r>
              <a:rPr lang="en-CA" dirty="0" smtClean="0"/>
              <a:t>Stories</a:t>
            </a:r>
          </a:p>
          <a:p>
            <a:r>
              <a:rPr lang="en-CA" dirty="0" smtClean="0"/>
              <a:t>Technology</a:t>
            </a:r>
          </a:p>
          <a:p>
            <a:pPr lvl="1"/>
            <a:r>
              <a:rPr lang="en-CA" dirty="0" smtClean="0"/>
              <a:t>Semantic </a:t>
            </a:r>
            <a:r>
              <a:rPr lang="en-CA" dirty="0" smtClean="0"/>
              <a:t>analysis</a:t>
            </a:r>
            <a:r>
              <a:rPr lang="en-CA" dirty="0" smtClean="0"/>
              <a:t>—</a:t>
            </a:r>
            <a:r>
              <a:rPr lang="en-CA" dirty="0" smtClean="0"/>
              <a:t>capacity </a:t>
            </a:r>
            <a:r>
              <a:rPr lang="en-CA" dirty="0" smtClean="0"/>
              <a:t>for the system to be able to derive meaning from the stories. </a:t>
            </a:r>
          </a:p>
          <a:p>
            <a:pPr lvl="1"/>
            <a:r>
              <a:rPr lang="en-CA" dirty="0" smtClean="0"/>
              <a:t>Ability of the system to connect themes, indicators, stories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9411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Measure\PROJECTS\United Way - Winnipeg\Peg demonstration project\Visuals\Framework map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8095"/>
            <a:ext cx="8844206" cy="635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233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38800" y="1295400"/>
            <a:ext cx="1640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Basic needs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4572000"/>
            <a:ext cx="1814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Social vitality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562600" y="4267200"/>
            <a:ext cx="3050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Education and learning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00200" y="1981200"/>
            <a:ext cx="1013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Health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791200" y="685800"/>
            <a:ext cx="7509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/>
              <a:t>LICO-AT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4800600" y="1371600"/>
            <a:ext cx="590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/>
              <a:t>MBM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4876800" y="4267200"/>
            <a:ext cx="4283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/>
              <a:t>EDI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990600" y="1295400"/>
            <a:ext cx="2548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/>
              <a:t>Premature Mortality Rate (PMR)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1752600" y="3886200"/>
            <a:ext cx="26044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/>
              <a:t>Participation in sports/recreation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86600" y="990600"/>
            <a:ext cx="21021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/>
              <a:t>Long-term unemployment</a:t>
            </a:r>
            <a:endParaRPr lang="en-US" sz="1400" dirty="0"/>
          </a:p>
        </p:txBody>
      </p:sp>
      <p:cxnSp>
        <p:nvCxnSpPr>
          <p:cNvPr id="29" name="Straight Connector 28"/>
          <p:cNvCxnSpPr>
            <a:stCxn id="19" idx="0"/>
            <a:endCxn id="7" idx="2"/>
          </p:cNvCxnSpPr>
          <p:nvPr/>
        </p:nvCxnSpPr>
        <p:spPr>
          <a:xfrm flipH="1" flipV="1">
            <a:off x="2106910" y="2442865"/>
            <a:ext cx="947938" cy="1443335"/>
          </a:xfrm>
          <a:prstGeom prst="line">
            <a:avLst/>
          </a:prstGeom>
          <a:ln w="31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6" idx="2"/>
          </p:cNvCxnSpPr>
          <p:nvPr/>
        </p:nvCxnSpPr>
        <p:spPr>
          <a:xfrm flipV="1">
            <a:off x="6820825" y="4728865"/>
            <a:ext cx="267033" cy="2308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3" idx="3"/>
            <a:endCxn id="6" idx="1"/>
          </p:cNvCxnSpPr>
          <p:nvPr/>
        </p:nvCxnSpPr>
        <p:spPr>
          <a:xfrm>
            <a:off x="5305122" y="4421089"/>
            <a:ext cx="257478" cy="769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5181600" y="990600"/>
            <a:ext cx="45719" cy="4571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cxnSp>
        <p:nvCxnSpPr>
          <p:cNvPr id="39" name="Straight Connector 38"/>
          <p:cNvCxnSpPr>
            <a:stCxn id="38" idx="6"/>
          </p:cNvCxnSpPr>
          <p:nvPr/>
        </p:nvCxnSpPr>
        <p:spPr>
          <a:xfrm flipH="1">
            <a:off x="5029200" y="1013460"/>
            <a:ext cx="198119" cy="358140"/>
          </a:xfrm>
          <a:prstGeom prst="line">
            <a:avLst/>
          </a:prstGeom>
          <a:ln w="31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38" idx="4"/>
            <a:endCxn id="8" idx="2"/>
          </p:cNvCxnSpPr>
          <p:nvPr/>
        </p:nvCxnSpPr>
        <p:spPr>
          <a:xfrm flipV="1">
            <a:off x="5204460" y="612577"/>
            <a:ext cx="142015" cy="423742"/>
          </a:xfrm>
          <a:prstGeom prst="line">
            <a:avLst/>
          </a:prstGeom>
          <a:ln w="31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38" idx="4"/>
            <a:endCxn id="10" idx="1"/>
          </p:cNvCxnSpPr>
          <p:nvPr/>
        </p:nvCxnSpPr>
        <p:spPr>
          <a:xfrm flipV="1">
            <a:off x="5204460" y="839689"/>
            <a:ext cx="586740" cy="196630"/>
          </a:xfrm>
          <a:prstGeom prst="line">
            <a:avLst/>
          </a:prstGeom>
          <a:ln w="31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8" idx="5"/>
            <a:endCxn id="4" idx="0"/>
          </p:cNvCxnSpPr>
          <p:nvPr/>
        </p:nvCxnSpPr>
        <p:spPr>
          <a:xfrm>
            <a:off x="5220624" y="1029624"/>
            <a:ext cx="1238273" cy="2657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9" idx="2"/>
          </p:cNvCxnSpPr>
          <p:nvPr/>
        </p:nvCxnSpPr>
        <p:spPr>
          <a:xfrm flipH="1">
            <a:off x="2438400" y="4193977"/>
            <a:ext cx="616448" cy="3780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4" idx="2"/>
          </p:cNvCxnSpPr>
          <p:nvPr/>
        </p:nvCxnSpPr>
        <p:spPr>
          <a:xfrm flipH="1">
            <a:off x="6271261" y="1757065"/>
            <a:ext cx="187636" cy="3765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6819900" y="876300"/>
            <a:ext cx="4572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163987" y="3124200"/>
            <a:ext cx="16458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b="1" i="1" dirty="0" smtClean="0"/>
              <a:t>Poverty</a:t>
            </a:r>
            <a:endParaRPr lang="en-US" sz="3600" b="1" i="1" dirty="0"/>
          </a:p>
        </p:txBody>
      </p:sp>
      <p:cxnSp>
        <p:nvCxnSpPr>
          <p:cNvPr id="54" name="Straight Connector 53"/>
          <p:cNvCxnSpPr>
            <a:stCxn id="7" idx="0"/>
            <a:endCxn id="15" idx="2"/>
          </p:cNvCxnSpPr>
          <p:nvPr/>
        </p:nvCxnSpPr>
        <p:spPr>
          <a:xfrm flipV="1">
            <a:off x="2106910" y="1603177"/>
            <a:ext cx="157757" cy="3780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72000" y="304800"/>
            <a:ext cx="15489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/>
              <a:t>Household incom</a:t>
            </a:r>
            <a:r>
              <a:rPr lang="en-CA" sz="1400" dirty="0"/>
              <a:t>e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5791200" y="2209800"/>
            <a:ext cx="15496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/>
              <a:t>Core housing need</a:t>
            </a:r>
            <a:endParaRPr lang="en-US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7239000" y="1752600"/>
            <a:ext cx="1288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/>
              <a:t>Personal safety</a:t>
            </a:r>
            <a:endParaRPr lang="en-US" sz="1400" dirty="0"/>
          </a:p>
        </p:txBody>
      </p:sp>
      <p:cxnSp>
        <p:nvCxnSpPr>
          <p:cNvPr id="47" name="Straight Connector 46"/>
          <p:cNvCxnSpPr>
            <a:endCxn id="40" idx="1"/>
          </p:cNvCxnSpPr>
          <p:nvPr/>
        </p:nvCxnSpPr>
        <p:spPr>
          <a:xfrm>
            <a:off x="6858000" y="1600200"/>
            <a:ext cx="381000" cy="3062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172200" y="5029200"/>
            <a:ext cx="21982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/>
              <a:t>High school graduation rate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003890" y="2067580"/>
            <a:ext cx="1796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Hospitalizations due </a:t>
            </a:r>
          </a:p>
          <a:p>
            <a:r>
              <a:rPr lang="en-US" sz="1400" dirty="0" smtClean="0">
                <a:solidFill>
                  <a:srgbClr val="000000"/>
                </a:solidFill>
              </a:rPr>
              <a:t>to injuries in years 0-5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52400" y="3581400"/>
            <a:ext cx="19731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/>
              <a:t>Maternal social isolation</a:t>
            </a:r>
            <a:endParaRPr lang="en-US" sz="1400" dirty="0"/>
          </a:p>
        </p:txBody>
      </p:sp>
      <p:sp>
        <p:nvSpPr>
          <p:cNvPr id="63" name="TextBox 62"/>
          <p:cNvSpPr txBox="1"/>
          <p:nvPr/>
        </p:nvSpPr>
        <p:spPr>
          <a:xfrm>
            <a:off x="6652780" y="152400"/>
            <a:ext cx="21825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strike="sngStrike" dirty="0" smtClean="0"/>
              <a:t>Unemployment &amp; disability</a:t>
            </a:r>
            <a:endParaRPr lang="en-US" sz="1400" strike="sngStrike" dirty="0"/>
          </a:p>
        </p:txBody>
      </p:sp>
      <p:sp>
        <p:nvSpPr>
          <p:cNvPr id="67" name="Oval 66"/>
          <p:cNvSpPr/>
          <p:nvPr/>
        </p:nvSpPr>
        <p:spPr>
          <a:xfrm>
            <a:off x="7199976" y="799177"/>
            <a:ext cx="45719" cy="4571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 rot="16200000" flipH="1">
            <a:off x="7287898" y="789303"/>
            <a:ext cx="167981" cy="265776"/>
          </a:xfrm>
          <a:prstGeom prst="line">
            <a:avLst/>
          </a:prstGeom>
          <a:ln w="31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endCxn id="67" idx="0"/>
          </p:cNvCxnSpPr>
          <p:nvPr/>
        </p:nvCxnSpPr>
        <p:spPr>
          <a:xfrm rot="5400000">
            <a:off x="7098031" y="582007"/>
            <a:ext cx="341975" cy="92364"/>
          </a:xfrm>
          <a:prstGeom prst="line">
            <a:avLst/>
          </a:prstGeom>
          <a:ln w="31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16200000" flipH="1">
            <a:off x="838200" y="3962400"/>
            <a:ext cx="6858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rot="5400000" flipH="1" flipV="1">
            <a:off x="769963" y="2534231"/>
            <a:ext cx="1154668" cy="810606"/>
          </a:xfrm>
          <a:prstGeom prst="line">
            <a:avLst/>
          </a:prstGeom>
          <a:ln w="31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7" idx="3"/>
            <a:endCxn id="61" idx="1"/>
          </p:cNvCxnSpPr>
          <p:nvPr/>
        </p:nvCxnSpPr>
        <p:spPr>
          <a:xfrm>
            <a:off x="2613619" y="2212033"/>
            <a:ext cx="390271" cy="1171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3285797" y="4459561"/>
            <a:ext cx="1514803" cy="3044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580879" y="2442865"/>
            <a:ext cx="2406025" cy="17862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1209929" y="1987582"/>
            <a:ext cx="390271" cy="1171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85916" y="1688813"/>
            <a:ext cx="1253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/>
              <a:t>Teen</a:t>
            </a:r>
            <a:r>
              <a:rPr lang="en-CA" sz="1400" dirty="0" smtClean="0"/>
              <a:t> </a:t>
            </a:r>
            <a:r>
              <a:rPr lang="en-CA" sz="1400" dirty="0" smtClean="0"/>
              <a:t>b</a:t>
            </a:r>
            <a:r>
              <a:rPr lang="en-CA" sz="1400" dirty="0" smtClean="0"/>
              <a:t>irth rate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5557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060848"/>
            <a:ext cx="8229600" cy="1143000"/>
          </a:xfrm>
        </p:spPr>
        <p:txBody>
          <a:bodyPr>
            <a:noAutofit/>
          </a:bodyPr>
          <a:lstStyle/>
          <a:p>
            <a:r>
              <a:rPr lang="en-CA" sz="7200" dirty="0" smtClean="0"/>
              <a:t>DEMO</a:t>
            </a:r>
            <a:br>
              <a:rPr lang="en-CA" sz="7200" dirty="0" smtClean="0"/>
            </a:br>
            <a:r>
              <a:rPr lang="en-CA" sz="7200" dirty="0" smtClean="0"/>
              <a:t>www.mypeg.ca</a:t>
            </a:r>
            <a:endParaRPr lang="en-CA" sz="72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9960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of Clarification</a:t>
            </a:r>
            <a:endParaRPr lang="en-US" dirty="0"/>
          </a:p>
        </p:txBody>
      </p:sp>
      <p:pic>
        <p:nvPicPr>
          <p:cNvPr id="2050" name="Picture 2" descr="C:\Documents and Settings\heather\Local Settings\Temporary Internet Files\Content.IE5\SO7M435I\MC90043156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143" y="2286143"/>
            <a:ext cx="2285714" cy="22857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0783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Going Forward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7543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4000" dirty="0" smtClean="0"/>
              <a:t>Taking action</a:t>
            </a:r>
          </a:p>
          <a:p>
            <a:r>
              <a:rPr lang="en-CA" sz="4000" dirty="0" smtClean="0"/>
              <a:t>Benchmarks</a:t>
            </a:r>
          </a:p>
          <a:p>
            <a:r>
              <a:rPr lang="en-CA" sz="4000" dirty="0" smtClean="0"/>
              <a:t>Embrace an</a:t>
            </a:r>
            <a:r>
              <a:rPr lang="en-CA" sz="4000" dirty="0" smtClean="0"/>
              <a:t> </a:t>
            </a:r>
            <a:r>
              <a:rPr lang="en-CA" sz="4000" dirty="0" smtClean="0"/>
              <a:t>indicator</a:t>
            </a:r>
            <a:endParaRPr lang="en-CA" sz="4000" dirty="0" smtClean="0"/>
          </a:p>
          <a:p>
            <a:r>
              <a:rPr lang="en-CA" sz="4000" dirty="0" smtClean="0"/>
              <a:t>Community compacts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5848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Going Forward: Benchmarks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848600" cy="452596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3600" dirty="0" smtClean="0"/>
              <a:t>Use the system to determine benchmarks and</a:t>
            </a:r>
            <a:r>
              <a:rPr lang="en-US" sz="3600" dirty="0" smtClean="0"/>
              <a:t> whether </a:t>
            </a:r>
            <a:r>
              <a:rPr lang="en-US" sz="3600" dirty="0" smtClean="0"/>
              <a:t>we’re improving or not</a:t>
            </a:r>
          </a:p>
          <a:p>
            <a:pPr>
              <a:buFontTx/>
              <a:buChar char="-"/>
            </a:pPr>
            <a:r>
              <a:rPr lang="en-US" sz="3600" dirty="0" smtClean="0"/>
              <a:t>Use the system to strategically plan, set performance goals, determine whether actions need to change</a:t>
            </a:r>
            <a:endParaRPr lang="en-US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Outline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68761"/>
            <a:ext cx="7706544" cy="42938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dirty="0"/>
              <a:t>Intro</a:t>
            </a:r>
          </a:p>
          <a:p>
            <a:pPr fontAlgn="ctr"/>
            <a:r>
              <a:rPr lang="en-CA" dirty="0"/>
              <a:t>What is a CIS</a:t>
            </a:r>
            <a:r>
              <a:rPr lang="en-CA" dirty="0" smtClean="0"/>
              <a:t>?</a:t>
            </a:r>
          </a:p>
          <a:p>
            <a:pPr fontAlgn="ctr"/>
            <a:r>
              <a:rPr lang="en-CA" dirty="0" smtClean="0">
                <a:effectLst/>
              </a:rPr>
              <a:t>Peg’s</a:t>
            </a:r>
            <a:r>
              <a:rPr lang="en-CA" dirty="0" smtClean="0">
                <a:effectLst/>
              </a:rPr>
              <a:t> background</a:t>
            </a:r>
            <a:endParaRPr lang="en-CA" dirty="0" smtClean="0">
              <a:effectLst/>
            </a:endParaRPr>
          </a:p>
          <a:p>
            <a:pPr fontAlgn="ctr"/>
            <a:r>
              <a:rPr lang="en-CA" dirty="0" smtClean="0"/>
              <a:t>How </a:t>
            </a:r>
            <a:r>
              <a:rPr lang="en-CA" dirty="0"/>
              <a:t>is Peg different from other CISs</a:t>
            </a:r>
            <a:endParaRPr lang="en-CA" dirty="0" smtClean="0">
              <a:effectLst/>
            </a:endParaRPr>
          </a:p>
          <a:p>
            <a:pPr marL="0" indent="0">
              <a:buNone/>
            </a:pPr>
            <a:r>
              <a:rPr lang="en-CA" dirty="0" smtClean="0"/>
              <a:t>Demo</a:t>
            </a:r>
            <a:endParaRPr lang="en-CA" dirty="0"/>
          </a:p>
          <a:p>
            <a:pPr marL="0" indent="0" fontAlgn="ctr">
              <a:buNone/>
            </a:pPr>
            <a:r>
              <a:rPr lang="en-CA" dirty="0" smtClean="0"/>
              <a:t>Next steps</a:t>
            </a:r>
          </a:p>
          <a:p>
            <a:pPr marL="0" indent="0" fontAlgn="ctr">
              <a:buNone/>
            </a:pPr>
            <a:endParaRPr lang="en-CA" dirty="0" smtClean="0"/>
          </a:p>
          <a:p>
            <a:pPr marL="0" indent="0" fontAlgn="ctr">
              <a:buNone/>
            </a:pPr>
            <a:r>
              <a:rPr lang="en-CA" dirty="0" smtClean="0">
                <a:effectLst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7363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1828800"/>
            <a:ext cx="78486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way for individuals and small groups to contribute to the city’s </a:t>
            </a:r>
            <a:r>
              <a:rPr lang="en-US" sz="2800" dirty="0" smtClean="0"/>
              <a:t>well-being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1. Choose an</a:t>
            </a:r>
            <a:r>
              <a:rPr lang="en-US" sz="2800" dirty="0" smtClean="0"/>
              <a:t> </a:t>
            </a:r>
            <a:r>
              <a:rPr lang="en-US" sz="2800" dirty="0" err="1" smtClean="0"/>
              <a:t>indicator</a:t>
            </a:r>
            <a:r>
              <a:rPr lang="en-US" sz="2800" dirty="0" err="1" smtClean="0"/>
              <a:t>(s</a:t>
            </a:r>
            <a:r>
              <a:rPr lang="en-US" sz="2800" dirty="0" smtClean="0"/>
              <a:t>)</a:t>
            </a:r>
            <a:br>
              <a:rPr lang="en-US" sz="2800" dirty="0" smtClean="0"/>
            </a:br>
            <a:r>
              <a:rPr lang="en-US" sz="2800" dirty="0" smtClean="0"/>
              <a:t>2. Make a</a:t>
            </a:r>
            <a:r>
              <a:rPr lang="en-US" sz="2800" dirty="0" smtClean="0"/>
              <a:t> plan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3</a:t>
            </a:r>
            <a:r>
              <a:rPr lang="en-US" sz="2800" dirty="0" smtClean="0"/>
              <a:t>. Log </a:t>
            </a:r>
            <a:r>
              <a:rPr lang="en-US" sz="2800" dirty="0" smtClean="0"/>
              <a:t>your progress and track your outcomes</a:t>
            </a:r>
            <a:br>
              <a:rPr lang="en-US" sz="2800" dirty="0" smtClean="0"/>
            </a:br>
            <a:r>
              <a:rPr lang="en-US" sz="2800" dirty="0" smtClean="0"/>
              <a:t>4. Celebrate your success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Going Forward: </a:t>
            </a:r>
            <a:br>
              <a:rPr lang="en-US" dirty="0" smtClean="0"/>
            </a:br>
            <a:r>
              <a:rPr lang="en-US" dirty="0" smtClean="0"/>
              <a:t>Embrace an Indicator</a:t>
            </a:r>
            <a:endParaRPr lang="en-US" dirty="0"/>
          </a:p>
        </p:txBody>
      </p:sp>
      <p:pic>
        <p:nvPicPr>
          <p:cNvPr id="4" name="Content Placeholder 3" descr="adopt_bug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003542" y="4547616"/>
            <a:ext cx="1607058" cy="1014984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Going Forward: </a:t>
            </a:r>
            <a:br>
              <a:rPr lang="en-US" dirty="0" smtClean="0"/>
            </a:br>
            <a:r>
              <a:rPr lang="en-US" dirty="0" smtClean="0"/>
              <a:t>Community Compacts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Grew out of the adopt-an-indicator system</a:t>
            </a:r>
          </a:p>
          <a:p>
            <a:r>
              <a:rPr lang="en-US" sz="2800" dirty="0" smtClean="0"/>
              <a:t>Brings together unlikely groups through collaboration, outreach and community compacts.  Community Compacts are formal, voluntary agreements between the CIS and one or more organizations, individuals, </a:t>
            </a:r>
            <a:r>
              <a:rPr lang="en-US" sz="2800" dirty="0" smtClean="0"/>
              <a:t>businesses </a:t>
            </a:r>
            <a:r>
              <a:rPr lang="en-US" sz="2800" dirty="0" smtClean="0"/>
              <a:t>and/or local government that work together to </a:t>
            </a:r>
            <a:r>
              <a:rPr lang="en-US" sz="2800" dirty="0" smtClean="0"/>
              <a:t>measurably </a:t>
            </a:r>
            <a:r>
              <a:rPr lang="en-US" sz="2800" dirty="0" smtClean="0"/>
              <a:t>improve performance on targeted </a:t>
            </a:r>
            <a:r>
              <a:rPr lang="en-US" sz="2800" dirty="0" smtClean="0"/>
              <a:t>indicators.</a:t>
            </a:r>
            <a:endParaRPr lang="en-US" sz="2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Going Forward:  </a:t>
            </a:r>
            <a:br>
              <a:rPr lang="en-US" dirty="0" smtClean="0"/>
            </a:br>
            <a:r>
              <a:rPr lang="en-US" dirty="0" smtClean="0"/>
              <a:t>Community Compacts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828800"/>
            <a:ext cx="7391400" cy="4297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Completed Compacts:  </a:t>
            </a:r>
          </a:p>
          <a:p>
            <a:r>
              <a:rPr lang="en-US" sz="2800" dirty="0" smtClean="0"/>
              <a:t>Natural</a:t>
            </a:r>
            <a:r>
              <a:rPr lang="en-US" sz="2800" dirty="0" smtClean="0"/>
              <a:t> environment</a:t>
            </a:r>
            <a:endParaRPr lang="en-US" sz="2800" dirty="0" smtClean="0"/>
          </a:p>
          <a:p>
            <a:r>
              <a:rPr lang="en-US" sz="2800" dirty="0" smtClean="0"/>
              <a:t>Open</a:t>
            </a:r>
            <a:r>
              <a:rPr lang="en-US" sz="2800" dirty="0" smtClean="0"/>
              <a:t> space</a:t>
            </a:r>
            <a:endParaRPr lang="en-US" sz="2800" dirty="0" smtClean="0"/>
          </a:p>
          <a:p>
            <a:r>
              <a:rPr lang="en-US" sz="2800" dirty="0" smtClean="0"/>
              <a:t>Parental</a:t>
            </a:r>
            <a:r>
              <a:rPr lang="en-US" sz="2800" dirty="0" smtClean="0"/>
              <a:t> involvement</a:t>
            </a:r>
            <a:endParaRPr lang="en-US" sz="2800" dirty="0" smtClean="0"/>
          </a:p>
          <a:p>
            <a:r>
              <a:rPr lang="en-US" sz="2800" dirty="0" smtClean="0"/>
              <a:t>Community-wide indicators</a:t>
            </a:r>
          </a:p>
          <a:p>
            <a:r>
              <a:rPr lang="en-US" sz="2800" dirty="0" smtClean="0"/>
              <a:t>Voter</a:t>
            </a:r>
            <a:r>
              <a:rPr lang="en-US" sz="2800" dirty="0" smtClean="0"/>
              <a:t> turnout</a:t>
            </a:r>
            <a:endParaRPr lang="en-US" sz="2800" dirty="0" smtClean="0"/>
          </a:p>
          <a:p>
            <a:r>
              <a:rPr lang="en-US" sz="2800" dirty="0" smtClean="0"/>
              <a:t>Quality of</a:t>
            </a:r>
            <a:r>
              <a:rPr lang="en-US" sz="2800" dirty="0" smtClean="0"/>
              <a:t> life </a:t>
            </a:r>
            <a:endParaRPr lang="en-US" sz="2800" dirty="0" smtClean="0"/>
          </a:p>
          <a:p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Going Forward:  </a:t>
            </a:r>
            <a:br>
              <a:rPr lang="en-US" dirty="0" smtClean="0"/>
            </a:br>
            <a:r>
              <a:rPr lang="en-US" dirty="0" smtClean="0"/>
              <a:t>Community Compacts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71463">
              <a:lnSpc>
                <a:spcPct val="150000"/>
              </a:lnSpc>
              <a:buSzPct val="50000"/>
              <a:buNone/>
            </a:pPr>
            <a:r>
              <a:rPr lang="en-US" sz="2800" i="1" dirty="0" smtClean="0">
                <a:latin typeface="Arial Black" charset="0"/>
                <a:sym typeface="Wingdings" charset="2"/>
              </a:rPr>
              <a:t>Example:  </a:t>
            </a:r>
            <a:r>
              <a:rPr lang="en-US" sz="2800" i="1" dirty="0" smtClean="0">
                <a:latin typeface="Arial Black" charset="0"/>
                <a:sym typeface="Wingdings" charset="2"/>
              </a:rPr>
              <a:t>Quality-of-Life </a:t>
            </a:r>
            <a:r>
              <a:rPr lang="en-US" sz="2800" i="1" dirty="0" smtClean="0">
                <a:latin typeface="Arial Black" charset="0"/>
                <a:sym typeface="Wingdings" charset="2"/>
              </a:rPr>
              <a:t>Compact</a:t>
            </a:r>
          </a:p>
          <a:p>
            <a:pPr marL="285750" indent="-271463">
              <a:lnSpc>
                <a:spcPct val="150000"/>
              </a:lnSpc>
              <a:buSzPct val="50000"/>
            </a:pPr>
            <a:r>
              <a:rPr lang="en-US" sz="2400" u="sng" dirty="0" smtClean="0">
                <a:latin typeface="Arial Black" charset="0"/>
                <a:sym typeface="Wingdings" charset="2"/>
              </a:rPr>
              <a:t>Air quality</a:t>
            </a:r>
            <a:r>
              <a:rPr lang="en-US" sz="2400" dirty="0" smtClean="0">
                <a:latin typeface="Arial Black" charset="0"/>
                <a:sym typeface="Wingdings" charset="2"/>
              </a:rPr>
              <a:t> – </a:t>
            </a:r>
            <a:r>
              <a:rPr lang="en-US" sz="2400" dirty="0" smtClean="0">
                <a:latin typeface="Arial Black" charset="0"/>
                <a:sym typeface="Wingdings" charset="2"/>
              </a:rPr>
              <a:t>90</a:t>
            </a:r>
            <a:r>
              <a:rPr lang="en-US" sz="2400" dirty="0" smtClean="0">
                <a:latin typeface="Arial Black" charset="0"/>
                <a:sym typeface="Wingdings" charset="2"/>
              </a:rPr>
              <a:t>%</a:t>
            </a:r>
            <a:r>
              <a:rPr lang="en-US" sz="2400" dirty="0" smtClean="0">
                <a:latin typeface="Arial Black" charset="0"/>
              </a:rPr>
              <a:t> </a:t>
            </a:r>
            <a:r>
              <a:rPr lang="en-US" sz="2400" dirty="0" smtClean="0">
                <a:latin typeface="Arial Black" charset="0"/>
              </a:rPr>
              <a:t>alternative new fuels</a:t>
            </a:r>
          </a:p>
          <a:p>
            <a:pPr marL="285750" indent="-271463">
              <a:lnSpc>
                <a:spcPct val="150000"/>
              </a:lnSpc>
              <a:buSzPct val="50000"/>
            </a:pPr>
            <a:r>
              <a:rPr lang="en-US" sz="2400" u="sng" dirty="0" smtClean="0">
                <a:latin typeface="Arial Black" charset="0"/>
                <a:sym typeface="Wingdings" charset="2"/>
              </a:rPr>
              <a:t>Energy conservation</a:t>
            </a:r>
            <a:r>
              <a:rPr lang="en-US" sz="2400" dirty="0" smtClean="0">
                <a:latin typeface="Arial Black" charset="0"/>
                <a:sym typeface="Wingdings" charset="2"/>
              </a:rPr>
              <a:t> – </a:t>
            </a:r>
            <a:r>
              <a:rPr lang="en-US" sz="2400" dirty="0" smtClean="0">
                <a:latin typeface="Arial Black" charset="0"/>
                <a:sym typeface="Wingdings" charset="2"/>
              </a:rPr>
              <a:t>21% energy + 14% $ </a:t>
            </a:r>
            <a:endParaRPr lang="en-US" sz="2400" dirty="0" smtClean="0">
              <a:latin typeface="Arial Black" charset="0"/>
            </a:endParaRPr>
          </a:p>
          <a:p>
            <a:pPr marL="285750" indent="-271463">
              <a:lnSpc>
                <a:spcPct val="150000"/>
              </a:lnSpc>
              <a:buSzPct val="50000"/>
            </a:pPr>
            <a:r>
              <a:rPr lang="en-US" sz="2400" u="sng" dirty="0" smtClean="0">
                <a:latin typeface="Arial Black" charset="0"/>
                <a:sym typeface="Wingdings" charset="2"/>
              </a:rPr>
              <a:t>Waste reduction</a:t>
            </a:r>
            <a:r>
              <a:rPr lang="en-US" sz="2400" dirty="0" smtClean="0">
                <a:latin typeface="Arial Black" charset="0"/>
                <a:sym typeface="Wingdings" charset="2"/>
              </a:rPr>
              <a:t> – </a:t>
            </a:r>
            <a:r>
              <a:rPr lang="en-US" sz="2400" dirty="0" smtClean="0">
                <a:latin typeface="Arial Black" charset="0"/>
                <a:sym typeface="Wingdings" charset="2"/>
              </a:rPr>
              <a:t>20</a:t>
            </a:r>
            <a:r>
              <a:rPr lang="en-US" sz="2400" dirty="0" smtClean="0">
                <a:latin typeface="Arial Black" charset="0"/>
                <a:sym typeface="Wingdings" charset="2"/>
              </a:rPr>
              <a:t>% </a:t>
            </a:r>
            <a:r>
              <a:rPr lang="en-US" sz="2400" dirty="0" smtClean="0">
                <a:latin typeface="Arial Black" charset="0"/>
                <a:sym typeface="Wingdings" charset="2"/>
              </a:rPr>
              <a:t>recycling rate</a:t>
            </a:r>
            <a:endParaRPr lang="en-US" sz="2400" dirty="0" smtClean="0">
              <a:latin typeface="Arial Black" charset="0"/>
            </a:endParaRPr>
          </a:p>
          <a:p>
            <a:pPr marL="285750" indent="-271463">
              <a:lnSpc>
                <a:spcPct val="150000"/>
              </a:lnSpc>
              <a:buSzPct val="50000"/>
            </a:pPr>
            <a:r>
              <a:rPr lang="en-US" sz="2400" u="sng" dirty="0" smtClean="0">
                <a:latin typeface="Arial Black" charset="0"/>
              </a:rPr>
              <a:t>Water conservation/quality</a:t>
            </a:r>
            <a:r>
              <a:rPr lang="en-US" sz="2400" dirty="0" smtClean="0">
                <a:latin typeface="Arial Black" charset="0"/>
              </a:rPr>
              <a:t> </a:t>
            </a:r>
            <a:r>
              <a:rPr lang="en-US" sz="2400" dirty="0" smtClean="0">
                <a:latin typeface="Arial Black" charset="0"/>
                <a:sym typeface="Wingdings" charset="2"/>
              </a:rPr>
              <a:t>–</a:t>
            </a:r>
            <a:r>
              <a:rPr lang="en-US" sz="2400" dirty="0" smtClean="0">
                <a:latin typeface="Arial Black" charset="0"/>
              </a:rPr>
              <a:t> </a:t>
            </a:r>
            <a:r>
              <a:rPr lang="en-US" sz="2400" dirty="0" smtClean="0">
                <a:latin typeface="Arial Black" charset="0"/>
              </a:rPr>
              <a:t>10-15%</a:t>
            </a:r>
            <a:r>
              <a:rPr lang="en-US" sz="2400" dirty="0" smtClean="0">
                <a:latin typeface="Arial Black" charset="0"/>
                <a:sym typeface="Wingdings" charset="2"/>
              </a:rPr>
              <a:t> usage</a:t>
            </a:r>
          </a:p>
          <a:p>
            <a:pPr marL="285750" indent="-271463">
              <a:lnSpc>
                <a:spcPct val="150000"/>
              </a:lnSpc>
              <a:buSzPct val="50000"/>
            </a:pPr>
            <a:r>
              <a:rPr lang="en-US" sz="2400" dirty="0" smtClean="0">
                <a:latin typeface="Arial Black" charset="0"/>
                <a:sym typeface="Wingdings" charset="2"/>
              </a:rPr>
              <a:t>Mentor new compacts</a:t>
            </a:r>
            <a:endParaRPr lang="en-US" sz="2400" dirty="0" smtClean="0">
              <a:latin typeface="Arial Black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Going Forward</a:t>
            </a:r>
            <a:r>
              <a:rPr lang="en-CA" dirty="0" smtClean="0"/>
              <a:t>: </a:t>
            </a:r>
            <a:r>
              <a:rPr lang="en-CA" dirty="0" smtClean="0"/>
              <a:t>Next Steps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696200" cy="4525963"/>
          </a:xfrm>
        </p:spPr>
        <p:txBody>
          <a:bodyPr/>
          <a:lstStyle/>
          <a:p>
            <a:pPr fontAlgn="ctr"/>
            <a:r>
              <a:rPr lang="en-CA" dirty="0" smtClean="0"/>
              <a:t>All </a:t>
            </a:r>
            <a:r>
              <a:rPr lang="en-CA" dirty="0"/>
              <a:t>theme areas </a:t>
            </a:r>
            <a:r>
              <a:rPr lang="en-CA" dirty="0" smtClean="0"/>
              <a:t>completed over </a:t>
            </a:r>
            <a:r>
              <a:rPr lang="en-CA" dirty="0"/>
              <a:t>3 </a:t>
            </a:r>
            <a:r>
              <a:rPr lang="en-CA" dirty="0" smtClean="0"/>
              <a:t>years</a:t>
            </a:r>
            <a:endParaRPr lang="en-CA" dirty="0"/>
          </a:p>
          <a:p>
            <a:pPr fontAlgn="ctr"/>
            <a:r>
              <a:rPr lang="en-CA" dirty="0" smtClean="0"/>
              <a:t>Key performance indicators for Peg</a:t>
            </a:r>
            <a:endParaRPr lang="en-CA" dirty="0"/>
          </a:p>
          <a:p>
            <a:pPr fontAlgn="ctr"/>
            <a:r>
              <a:rPr lang="en-CA" dirty="0"/>
              <a:t>Super-users</a:t>
            </a:r>
          </a:p>
          <a:p>
            <a:pPr fontAlgn="ctr"/>
            <a:r>
              <a:rPr lang="en-CA" dirty="0" smtClean="0"/>
              <a:t>Enhanced website</a:t>
            </a:r>
          </a:p>
          <a:p>
            <a:pPr fontAlgn="ctr"/>
            <a:r>
              <a:rPr lang="en-CA" dirty="0" smtClean="0"/>
              <a:t>Further </a:t>
            </a:r>
            <a:r>
              <a:rPr lang="en-CA" dirty="0"/>
              <a:t>community engagement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479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/ Discussion</a:t>
            </a:r>
            <a:endParaRPr lang="en-US" dirty="0"/>
          </a:p>
        </p:txBody>
      </p:sp>
      <p:pic>
        <p:nvPicPr>
          <p:cNvPr id="4" name="Picture 1" descr="j0439612[1]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29167"/>
          <a:stretch>
            <a:fillRect/>
          </a:stretch>
        </p:blipFill>
        <p:spPr>
          <a:xfrm>
            <a:off x="685800" y="2438400"/>
            <a:ext cx="7696200" cy="2895600"/>
          </a:xfr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Intro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219200"/>
            <a:ext cx="7391400" cy="4906963"/>
          </a:xfrm>
        </p:spPr>
        <p:txBody>
          <a:bodyPr>
            <a:normAutofit/>
          </a:bodyPr>
          <a:lstStyle/>
          <a:p>
            <a:endParaRPr lang="en-CA" b="1" dirty="0" smtClean="0"/>
          </a:p>
          <a:p>
            <a:r>
              <a:rPr lang="en-CA" dirty="0" smtClean="0"/>
              <a:t>What is a</a:t>
            </a:r>
            <a:r>
              <a:rPr lang="en-CA" dirty="0" smtClean="0"/>
              <a:t> </a:t>
            </a:r>
            <a:r>
              <a:rPr lang="en-CA" dirty="0" smtClean="0"/>
              <a:t>c</a:t>
            </a:r>
            <a:r>
              <a:rPr lang="en-CA" dirty="0" smtClean="0"/>
              <a:t>ommunity </a:t>
            </a:r>
            <a:r>
              <a:rPr lang="en-CA" dirty="0" smtClean="0"/>
              <a:t>i</a:t>
            </a:r>
            <a:r>
              <a:rPr lang="en-CA" dirty="0" smtClean="0"/>
              <a:t>ndicator </a:t>
            </a:r>
            <a:endParaRPr lang="en-CA" dirty="0" smtClean="0"/>
          </a:p>
          <a:p>
            <a:endParaRPr lang="en-US" dirty="0" smtClean="0"/>
          </a:p>
          <a:p>
            <a:r>
              <a:rPr lang="en-US" dirty="0" smtClean="0"/>
              <a:t>What is a community indicator system?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7009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Intro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Why is this important to Winnipeg?</a:t>
            </a:r>
          </a:p>
          <a:p>
            <a:pPr lvl="1"/>
            <a:endParaRPr lang="en-CA" sz="2400" dirty="0" smtClean="0"/>
          </a:p>
          <a:p>
            <a:pPr lvl="1"/>
            <a:r>
              <a:rPr lang="en-CA" sz="2400" dirty="0" smtClean="0"/>
              <a:t>Knowing that investments are making a difference</a:t>
            </a:r>
          </a:p>
          <a:p>
            <a:pPr lvl="1"/>
            <a:r>
              <a:rPr lang="en-CA" sz="2400" dirty="0" smtClean="0"/>
              <a:t>Open data, and evidence-based decision-making</a:t>
            </a:r>
          </a:p>
          <a:p>
            <a:pPr lvl="1"/>
            <a:r>
              <a:rPr lang="en-CA" sz="2400" dirty="0" smtClean="0"/>
              <a:t>A way to see where we have strengths and where we need to work together to make improvements</a:t>
            </a:r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3234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Intro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4525963"/>
          </a:xfrm>
        </p:spPr>
        <p:txBody>
          <a:bodyPr/>
          <a:lstStyle/>
          <a:p>
            <a:pPr>
              <a:buNone/>
            </a:pPr>
            <a:r>
              <a:rPr lang="en-CA" sz="4000" dirty="0" smtClean="0"/>
              <a:t>Governance</a:t>
            </a:r>
          </a:p>
          <a:p>
            <a:pPr lvl="1"/>
            <a:r>
              <a:rPr lang="en-CA" sz="4000" dirty="0" smtClean="0"/>
              <a:t>Pilot structure</a:t>
            </a:r>
          </a:p>
          <a:p>
            <a:pPr lvl="1"/>
            <a:r>
              <a:rPr lang="en-CA" sz="4000" dirty="0" smtClean="0"/>
              <a:t>Going forward</a:t>
            </a:r>
            <a:endParaRPr lang="en-CA" sz="4000" dirty="0"/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9533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Governance model: Pilot</a:t>
            </a:r>
            <a:endParaRPr lang="en-C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989" y="1556792"/>
            <a:ext cx="8578646" cy="4910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6576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Governance model:</a:t>
            </a:r>
            <a:r>
              <a:rPr lang="en-CA" dirty="0" smtClean="0"/>
              <a:t> Moving </a:t>
            </a:r>
            <a:r>
              <a:rPr lang="en-CA" dirty="0" smtClean="0"/>
              <a:t>forward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05880"/>
            <a:ext cx="7536160" cy="5652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9328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438400" y="424475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895600" y="424475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352800" y="424475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810000" y="424475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267200" y="424475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731614" y="4252926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181600" y="424475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638800" y="424475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096000" y="424475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553200" y="424475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010400" y="424475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467600" y="424475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962400" y="3101755"/>
            <a:ext cx="228600" cy="228600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971800" y="3101755"/>
            <a:ext cx="228600" cy="228600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953000" y="3101755"/>
            <a:ext cx="228600" cy="228600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934200" y="3101755"/>
            <a:ext cx="228600" cy="228600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943600" y="3101755"/>
            <a:ext cx="228600" cy="228600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28600" y="3025555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Themes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28600" y="4092355"/>
            <a:ext cx="1105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Indicators</a:t>
            </a:r>
            <a:endParaRPr lang="en-US" dirty="0"/>
          </a:p>
        </p:txBody>
      </p:sp>
      <p:cxnSp>
        <p:nvCxnSpPr>
          <p:cNvPr id="47" name="Straight Connector 46"/>
          <p:cNvCxnSpPr>
            <a:stCxn id="6" idx="7"/>
            <a:endCxn id="20" idx="3"/>
          </p:cNvCxnSpPr>
          <p:nvPr/>
        </p:nvCxnSpPr>
        <p:spPr>
          <a:xfrm rot="5400000" flipH="1" flipV="1">
            <a:off x="2301782" y="3563577"/>
            <a:ext cx="970196" cy="4367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 flipH="1" flipV="1">
            <a:off x="2580598" y="3721557"/>
            <a:ext cx="914400" cy="1319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20" idx="5"/>
          </p:cNvCxnSpPr>
          <p:nvPr/>
        </p:nvCxnSpPr>
        <p:spPr>
          <a:xfrm>
            <a:off x="3166922" y="3296877"/>
            <a:ext cx="262078" cy="94787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endCxn id="19" idx="4"/>
          </p:cNvCxnSpPr>
          <p:nvPr/>
        </p:nvCxnSpPr>
        <p:spPr>
          <a:xfrm flipV="1">
            <a:off x="3886200" y="3330355"/>
            <a:ext cx="190500" cy="914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17" idx="1"/>
          </p:cNvCxnSpPr>
          <p:nvPr/>
        </p:nvCxnSpPr>
        <p:spPr>
          <a:xfrm flipH="1" flipV="1">
            <a:off x="7086600" y="3330355"/>
            <a:ext cx="403318" cy="9367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endCxn id="22" idx="3"/>
          </p:cNvCxnSpPr>
          <p:nvPr/>
        </p:nvCxnSpPr>
        <p:spPr>
          <a:xfrm flipV="1">
            <a:off x="6586678" y="3296877"/>
            <a:ext cx="381000" cy="94787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16" idx="0"/>
          </p:cNvCxnSpPr>
          <p:nvPr/>
        </p:nvCxnSpPr>
        <p:spPr>
          <a:xfrm flipH="1" flipV="1">
            <a:off x="7037622" y="3330355"/>
            <a:ext cx="48978" cy="914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0" idx="0"/>
          </p:cNvCxnSpPr>
          <p:nvPr/>
        </p:nvCxnSpPr>
        <p:spPr>
          <a:xfrm flipH="1" flipV="1">
            <a:off x="4157522" y="3296877"/>
            <a:ext cx="185878" cy="94787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11" idx="0"/>
          </p:cNvCxnSpPr>
          <p:nvPr/>
        </p:nvCxnSpPr>
        <p:spPr>
          <a:xfrm flipV="1">
            <a:off x="4807814" y="3296877"/>
            <a:ext cx="178664" cy="9560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16200000" flipV="1">
            <a:off x="4715552" y="3682103"/>
            <a:ext cx="893996" cy="1905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5400000" flipH="1" flipV="1">
            <a:off x="5344202" y="3624953"/>
            <a:ext cx="960952" cy="304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endCxn id="23" idx="4"/>
          </p:cNvCxnSpPr>
          <p:nvPr/>
        </p:nvCxnSpPr>
        <p:spPr>
          <a:xfrm flipH="1" flipV="1">
            <a:off x="6057900" y="3330355"/>
            <a:ext cx="71578" cy="9525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533400" y="3711355"/>
            <a:ext cx="784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45"/>
          <p:cNvGrpSpPr/>
          <p:nvPr/>
        </p:nvGrpSpPr>
        <p:grpSpPr>
          <a:xfrm>
            <a:off x="228600" y="4302829"/>
            <a:ext cx="8153400" cy="1274057"/>
            <a:chOff x="228600" y="3312356"/>
            <a:chExt cx="8153400" cy="1274057"/>
          </a:xfrm>
        </p:grpSpPr>
        <p:sp>
          <p:nvSpPr>
            <p:cNvPr id="26" name="Oval 25"/>
            <p:cNvSpPr/>
            <p:nvPr/>
          </p:nvSpPr>
          <p:spPr>
            <a:xfrm>
              <a:off x="3429000" y="4343400"/>
              <a:ext cx="228600" cy="2286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6400800" y="4343400"/>
              <a:ext cx="228600" cy="228600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28600" y="3940082"/>
              <a:ext cx="133319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 smtClean="0"/>
                <a:t>Crosscutting</a:t>
              </a:r>
              <a:endParaRPr lang="en-CA" dirty="0" smtClean="0"/>
            </a:p>
            <a:p>
              <a:r>
                <a:rPr lang="en-CA" dirty="0" smtClean="0"/>
                <a:t>issues</a:t>
              </a:r>
              <a:endParaRPr lang="en-US" dirty="0"/>
            </a:p>
          </p:txBody>
        </p:sp>
        <p:cxnSp>
          <p:nvCxnSpPr>
            <p:cNvPr id="32" name="Straight Connector 31"/>
            <p:cNvCxnSpPr>
              <a:stCxn id="26" idx="0"/>
              <a:endCxn id="8" idx="4"/>
            </p:cNvCxnSpPr>
            <p:nvPr/>
          </p:nvCxnSpPr>
          <p:spPr>
            <a:xfrm flipH="1" flipV="1">
              <a:off x="3429000" y="3334674"/>
              <a:ext cx="114300" cy="1008726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6" idx="1"/>
              <a:endCxn id="6" idx="5"/>
            </p:cNvCxnSpPr>
            <p:nvPr/>
          </p:nvCxnSpPr>
          <p:spPr>
            <a:xfrm flipH="1" flipV="1">
              <a:off x="2568482" y="3312356"/>
              <a:ext cx="893996" cy="1064522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12" idx="4"/>
              <a:endCxn id="26" idx="6"/>
            </p:cNvCxnSpPr>
            <p:nvPr/>
          </p:nvCxnSpPr>
          <p:spPr>
            <a:xfrm flipH="1">
              <a:off x="3657600" y="3334674"/>
              <a:ext cx="1600200" cy="1123026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8" idx="5"/>
              <a:endCxn id="28" idx="2"/>
            </p:cNvCxnSpPr>
            <p:nvPr/>
          </p:nvCxnSpPr>
          <p:spPr>
            <a:xfrm>
              <a:off x="3482882" y="3312356"/>
              <a:ext cx="2917918" cy="1145344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28" idx="7"/>
              <a:endCxn id="16" idx="3"/>
            </p:cNvCxnSpPr>
            <p:nvPr/>
          </p:nvCxnSpPr>
          <p:spPr>
            <a:xfrm flipV="1">
              <a:off x="6595922" y="3312356"/>
              <a:ext cx="436796" cy="1064522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8" idx="0"/>
              <a:endCxn id="14" idx="5"/>
            </p:cNvCxnSpPr>
            <p:nvPr/>
          </p:nvCxnSpPr>
          <p:spPr>
            <a:xfrm flipH="1" flipV="1">
              <a:off x="6226082" y="3312356"/>
              <a:ext cx="289018" cy="1031044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533400" y="3810000"/>
              <a:ext cx="784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10" idx="5"/>
              <a:endCxn id="28" idx="1"/>
            </p:cNvCxnSpPr>
            <p:nvPr/>
          </p:nvCxnSpPr>
          <p:spPr>
            <a:xfrm>
              <a:off x="4397282" y="3312356"/>
              <a:ext cx="2036996" cy="1064522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66"/>
          <p:cNvGrpSpPr/>
          <p:nvPr/>
        </p:nvGrpSpPr>
        <p:grpSpPr>
          <a:xfrm>
            <a:off x="228600" y="1806355"/>
            <a:ext cx="8153400" cy="838200"/>
            <a:chOff x="228600" y="1981200"/>
            <a:chExt cx="8153400" cy="838200"/>
          </a:xfrm>
        </p:grpSpPr>
        <p:sp>
          <p:nvSpPr>
            <p:cNvPr id="57" name="Rounded Rectangle 56"/>
            <p:cNvSpPr/>
            <p:nvPr/>
          </p:nvSpPr>
          <p:spPr>
            <a:xfrm>
              <a:off x="1600200" y="2286000"/>
              <a:ext cx="1447800" cy="15240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6400800" y="2286000"/>
              <a:ext cx="1447800" cy="15240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4800600" y="2286000"/>
              <a:ext cx="1447800" cy="152400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3200400" y="2286000"/>
              <a:ext cx="1447800" cy="152400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800600" y="1981200"/>
              <a:ext cx="13884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 smtClean="0"/>
                <a:t>Environment</a:t>
              </a:r>
              <a:endParaRPr lang="en-US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600200" y="1981200"/>
              <a:ext cx="8741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 smtClean="0"/>
                <a:t>Culture</a:t>
              </a:r>
              <a:endParaRPr lang="en-US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400800" y="1981200"/>
              <a:ext cx="7264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 smtClean="0"/>
                <a:t>Social</a:t>
              </a:r>
              <a:endParaRPr lang="en-US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200400" y="1981200"/>
              <a:ext cx="10393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 smtClean="0"/>
                <a:t>Economy</a:t>
              </a:r>
              <a:endParaRPr lang="en-US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28600" y="2057400"/>
              <a:ext cx="10086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 smtClean="0"/>
                <a:t>Domains</a:t>
              </a:r>
              <a:endParaRPr lang="en-US" dirty="0"/>
            </a:p>
          </p:txBody>
        </p:sp>
        <p:cxnSp>
          <p:nvCxnSpPr>
            <p:cNvPr id="99" name="Straight Connector 98"/>
            <p:cNvCxnSpPr/>
            <p:nvPr/>
          </p:nvCxnSpPr>
          <p:spPr>
            <a:xfrm>
              <a:off x="533400" y="2819400"/>
              <a:ext cx="784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Title 66"/>
          <p:cNvSpPr>
            <a:spLocks noGrp="1"/>
          </p:cNvSpPr>
          <p:nvPr>
            <p:ph type="title"/>
          </p:nvPr>
        </p:nvSpPr>
        <p:spPr>
          <a:xfrm>
            <a:off x="395536" y="341784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Well-being</a:t>
            </a:r>
            <a:endParaRPr lang="en-US" sz="3200" dirty="0"/>
          </a:p>
        </p:txBody>
      </p:sp>
      <p:cxnSp>
        <p:nvCxnSpPr>
          <p:cNvPr id="68" name="Straight Connector 67"/>
          <p:cNvCxnSpPr/>
          <p:nvPr/>
        </p:nvCxnSpPr>
        <p:spPr>
          <a:xfrm rot="5400000" flipH="1" flipV="1">
            <a:off x="3201754" y="3497183"/>
            <a:ext cx="1041774" cy="4795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Left Brace 3"/>
          <p:cNvSpPr/>
          <p:nvPr/>
        </p:nvSpPr>
        <p:spPr>
          <a:xfrm rot="5400000">
            <a:off x="4207314" y="-1102857"/>
            <a:ext cx="457202" cy="5056421"/>
          </a:xfrm>
          <a:prstGeom prst="leftBrace">
            <a:avLst>
              <a:gd name="adj1" fmla="val 0"/>
              <a:gd name="adj2" fmla="val 49097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7593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Peg different?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Crosscutting Issues</a:t>
            </a:r>
          </a:p>
          <a:p>
            <a:r>
              <a:rPr lang="en-US" sz="4000" dirty="0" smtClean="0"/>
              <a:t>Stories</a:t>
            </a:r>
          </a:p>
          <a:p>
            <a:r>
              <a:rPr lang="en-US" sz="4000" dirty="0" smtClean="0"/>
              <a:t>Technology</a:t>
            </a:r>
            <a:endParaRPr lang="en-US" sz="4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2315</TotalTime>
  <Words>1499</Words>
  <Application>Microsoft Macintosh PowerPoint</Application>
  <PresentationFormat>On-screen Show (4:3)</PresentationFormat>
  <Paragraphs>170</Paragraphs>
  <Slides>25</Slides>
  <Notes>13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 </vt:lpstr>
      <vt:lpstr>Outline</vt:lpstr>
      <vt:lpstr>Intro</vt:lpstr>
      <vt:lpstr>Intro</vt:lpstr>
      <vt:lpstr>Intro</vt:lpstr>
      <vt:lpstr>Governance model: Pilot</vt:lpstr>
      <vt:lpstr>Governance model: Moving forward</vt:lpstr>
      <vt:lpstr>Well-being</vt:lpstr>
      <vt:lpstr>How is Peg different?</vt:lpstr>
      <vt:lpstr>How is Peg Different</vt:lpstr>
      <vt:lpstr>How is Peg different?</vt:lpstr>
      <vt:lpstr>Questions of Clarification</vt:lpstr>
      <vt:lpstr>How is Peg different?</vt:lpstr>
      <vt:lpstr>Slide 14</vt:lpstr>
      <vt:lpstr>Slide 15</vt:lpstr>
      <vt:lpstr>DEMO www.mypeg.ca</vt:lpstr>
      <vt:lpstr>Questions of Clarification</vt:lpstr>
      <vt:lpstr>Going Forward</vt:lpstr>
      <vt:lpstr>Going Forward: Benchmarks</vt:lpstr>
      <vt:lpstr>Going Forward:  Embrace an Indicator</vt:lpstr>
      <vt:lpstr>Going Forward:  Community Compacts</vt:lpstr>
      <vt:lpstr>Going Forward:   Community Compacts</vt:lpstr>
      <vt:lpstr>Going Forward:   Community Compacts </vt:lpstr>
      <vt:lpstr>Going Forward: Next Steps</vt:lpstr>
      <vt:lpstr>Questions / Discussion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sherman</dc:creator>
  <cp:lastModifiedBy>Lisa Muirhad</cp:lastModifiedBy>
  <cp:revision>105</cp:revision>
  <dcterms:created xsi:type="dcterms:W3CDTF">2011-01-21T03:21:33Z</dcterms:created>
  <dcterms:modified xsi:type="dcterms:W3CDTF">2011-01-21T03:36:49Z</dcterms:modified>
</cp:coreProperties>
</file>