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9" r:id="rId3"/>
    <p:sldId id="283" r:id="rId4"/>
    <p:sldId id="284" r:id="rId5"/>
    <p:sldId id="285" r:id="rId6"/>
    <p:sldId id="286" r:id="rId7"/>
    <p:sldId id="280" r:id="rId8"/>
    <p:sldId id="281" r:id="rId9"/>
    <p:sldId id="260" r:id="rId10"/>
    <p:sldId id="277" r:id="rId11"/>
    <p:sldId id="270" r:id="rId12"/>
    <p:sldId id="279" r:id="rId13"/>
    <p:sldId id="278" r:id="rId14"/>
    <p:sldId id="273" r:id="rId15"/>
    <p:sldId id="268" r:id="rId16"/>
    <p:sldId id="263" r:id="rId17"/>
    <p:sldId id="267" r:id="rId18"/>
    <p:sldId id="265" r:id="rId19"/>
    <p:sldId id="276" r:id="rId20"/>
    <p:sldId id="293" r:id="rId21"/>
    <p:sldId id="299" r:id="rId22"/>
    <p:sldId id="294" r:id="rId23"/>
    <p:sldId id="295" r:id="rId24"/>
    <p:sldId id="298" r:id="rId25"/>
    <p:sldId id="297" r:id="rId26"/>
    <p:sldId id="287" r:id="rId27"/>
    <p:sldId id="288" r:id="rId28"/>
    <p:sldId id="289" r:id="rId29"/>
    <p:sldId id="290" r:id="rId30"/>
    <p:sldId id="291" r:id="rId31"/>
    <p:sldId id="282" r:id="rId32"/>
  </p:sldIdLst>
  <p:sldSz cx="10080625" cy="7559675"/>
  <p:notesSz cx="7772400" cy="100584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22467A"/>
    <a:srgbClr val="01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246" y="-108"/>
      </p:cViewPr>
      <p:guideLst>
        <p:guide orient="horz" pos="2160"/>
        <p:guide pos="2880"/>
      </p:guideLst>
    </p:cSldViewPr>
  </p:slideViewPr>
  <p:outlineViewPr>
    <p:cViewPr varScale="1">
      <p:scale>
        <a:sx n="170" d="200"/>
        <a:sy n="170" d="200"/>
      </p:scale>
      <p:origin x="-784" y="-88"/>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44A21-4BB5-4315-B39A-51519869372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CA"/>
        </a:p>
      </dgm:t>
    </dgm:pt>
    <dgm:pt modelId="{085D8E9E-A046-4DD2-AE3D-4AA7484606AA}">
      <dgm:prSet phldrT="[Text]"/>
      <dgm:spPr/>
      <dgm:t>
        <a:bodyPr/>
        <a:lstStyle/>
        <a:p>
          <a:r>
            <a:rPr lang="en-CA" dirty="0" smtClean="0"/>
            <a:t>Transportation</a:t>
          </a:r>
          <a:endParaRPr lang="en-CA" dirty="0"/>
        </a:p>
      </dgm:t>
    </dgm:pt>
    <dgm:pt modelId="{A26DB347-F223-4C12-A042-6DC347669095}" type="parTrans" cxnId="{92647369-BEA3-4492-911E-9943756AA7D7}">
      <dgm:prSet/>
      <dgm:spPr/>
      <dgm:t>
        <a:bodyPr/>
        <a:lstStyle/>
        <a:p>
          <a:endParaRPr lang="en-CA"/>
        </a:p>
      </dgm:t>
    </dgm:pt>
    <dgm:pt modelId="{0B5A00E3-9FC8-4AFC-84D5-0B2A49C5C94C}" type="sibTrans" cxnId="{92647369-BEA3-4492-911E-9943756AA7D7}">
      <dgm:prSet/>
      <dgm:spPr/>
      <dgm:t>
        <a:bodyPr/>
        <a:lstStyle/>
        <a:p>
          <a:endParaRPr lang="en-CA"/>
        </a:p>
      </dgm:t>
    </dgm:pt>
    <dgm:pt modelId="{406421C5-2A19-4A5E-B101-057E8CAB6882}">
      <dgm:prSet phldrT="[Text]"/>
      <dgm:spPr/>
      <dgm:t>
        <a:bodyPr/>
        <a:lstStyle/>
        <a:p>
          <a:r>
            <a:rPr lang="en-CA" dirty="0" smtClean="0"/>
            <a:t>Employee air and ground travel</a:t>
          </a:r>
          <a:endParaRPr lang="en-CA" dirty="0"/>
        </a:p>
      </dgm:t>
    </dgm:pt>
    <dgm:pt modelId="{8285CAEA-2742-438A-BC7C-E5FE2413D39B}" type="parTrans" cxnId="{0B0EBB95-E5E9-4401-B165-596049DCABF2}">
      <dgm:prSet/>
      <dgm:spPr/>
      <dgm:t>
        <a:bodyPr/>
        <a:lstStyle/>
        <a:p>
          <a:endParaRPr lang="en-CA"/>
        </a:p>
      </dgm:t>
    </dgm:pt>
    <dgm:pt modelId="{25DA5206-582B-4FA6-A20E-C12372E7DC27}" type="sibTrans" cxnId="{0B0EBB95-E5E9-4401-B165-596049DCABF2}">
      <dgm:prSet/>
      <dgm:spPr/>
      <dgm:t>
        <a:bodyPr/>
        <a:lstStyle/>
        <a:p>
          <a:endParaRPr lang="en-CA"/>
        </a:p>
      </dgm:t>
    </dgm:pt>
    <dgm:pt modelId="{4DA346C8-F362-4268-B5C0-D6A7A3DC6646}">
      <dgm:prSet phldrT="[Text]"/>
      <dgm:spPr/>
      <dgm:t>
        <a:bodyPr/>
        <a:lstStyle/>
        <a:p>
          <a:r>
            <a:rPr lang="en-CA" dirty="0" smtClean="0"/>
            <a:t>Employee commuting</a:t>
          </a:r>
          <a:endParaRPr lang="en-CA" dirty="0"/>
        </a:p>
      </dgm:t>
    </dgm:pt>
    <dgm:pt modelId="{8428741F-CBA7-4331-90C7-11E920908911}" type="parTrans" cxnId="{67D17A9A-27AE-4AD1-8BCE-E6E7A08DAD37}">
      <dgm:prSet/>
      <dgm:spPr/>
      <dgm:t>
        <a:bodyPr/>
        <a:lstStyle/>
        <a:p>
          <a:endParaRPr lang="en-CA"/>
        </a:p>
      </dgm:t>
    </dgm:pt>
    <dgm:pt modelId="{77E003CE-FA67-4B9D-BC6A-C9E189EECE76}" type="sibTrans" cxnId="{67D17A9A-27AE-4AD1-8BCE-E6E7A08DAD37}">
      <dgm:prSet/>
      <dgm:spPr/>
      <dgm:t>
        <a:bodyPr/>
        <a:lstStyle/>
        <a:p>
          <a:endParaRPr lang="en-CA"/>
        </a:p>
      </dgm:t>
    </dgm:pt>
    <dgm:pt modelId="{84639660-69B0-41F5-AECE-040BF0302D81}">
      <dgm:prSet phldrT="[Text]"/>
      <dgm:spPr/>
      <dgm:t>
        <a:bodyPr/>
        <a:lstStyle/>
        <a:p>
          <a:r>
            <a:rPr lang="en-CA" dirty="0" smtClean="0"/>
            <a:t>Building</a:t>
          </a:r>
          <a:endParaRPr lang="en-CA" dirty="0"/>
        </a:p>
      </dgm:t>
    </dgm:pt>
    <dgm:pt modelId="{9E94ADA2-AF10-4842-BDDE-D4898867A04E}" type="parTrans" cxnId="{81969ACF-575D-46F4-9893-F3EB592453D0}">
      <dgm:prSet/>
      <dgm:spPr/>
      <dgm:t>
        <a:bodyPr/>
        <a:lstStyle/>
        <a:p>
          <a:endParaRPr lang="en-CA"/>
        </a:p>
      </dgm:t>
    </dgm:pt>
    <dgm:pt modelId="{71183AFD-0C86-484C-B301-BDB089BDC367}" type="sibTrans" cxnId="{81969ACF-575D-46F4-9893-F3EB592453D0}">
      <dgm:prSet/>
      <dgm:spPr/>
      <dgm:t>
        <a:bodyPr/>
        <a:lstStyle/>
        <a:p>
          <a:endParaRPr lang="en-CA"/>
        </a:p>
      </dgm:t>
    </dgm:pt>
    <dgm:pt modelId="{91272C8B-B1CF-4874-ABF9-614935BAD84F}">
      <dgm:prSet phldrT="[Text]"/>
      <dgm:spPr/>
      <dgm:t>
        <a:bodyPr/>
        <a:lstStyle/>
        <a:p>
          <a:r>
            <a:rPr lang="en-CA" dirty="0" smtClean="0"/>
            <a:t>Electricity</a:t>
          </a:r>
          <a:endParaRPr lang="en-CA" dirty="0"/>
        </a:p>
      </dgm:t>
    </dgm:pt>
    <dgm:pt modelId="{AA6A94A9-7DB5-4C31-B956-8A58BF00FDE0}" type="parTrans" cxnId="{AC844F7D-FC65-4DD8-AAEA-E4D0BE0C1F3C}">
      <dgm:prSet/>
      <dgm:spPr/>
      <dgm:t>
        <a:bodyPr/>
        <a:lstStyle/>
        <a:p>
          <a:endParaRPr lang="en-CA"/>
        </a:p>
      </dgm:t>
    </dgm:pt>
    <dgm:pt modelId="{5CED7698-948C-4CEE-85FD-CE3208319268}" type="sibTrans" cxnId="{AC844F7D-FC65-4DD8-AAEA-E4D0BE0C1F3C}">
      <dgm:prSet/>
      <dgm:spPr/>
      <dgm:t>
        <a:bodyPr/>
        <a:lstStyle/>
        <a:p>
          <a:endParaRPr lang="en-CA"/>
        </a:p>
      </dgm:t>
    </dgm:pt>
    <dgm:pt modelId="{44AE8ACA-6F1E-4232-9535-082BE10B2305}">
      <dgm:prSet phldrT="[Text]"/>
      <dgm:spPr/>
      <dgm:t>
        <a:bodyPr/>
        <a:lstStyle/>
        <a:p>
          <a:r>
            <a:rPr lang="en-CA" dirty="0" smtClean="0"/>
            <a:t>Air heating and cooling</a:t>
          </a:r>
          <a:endParaRPr lang="en-CA" dirty="0"/>
        </a:p>
      </dgm:t>
    </dgm:pt>
    <dgm:pt modelId="{4F925F8E-A1E0-4BE8-8667-62CE50BFAA1C}" type="parTrans" cxnId="{EEAF1E3D-DD75-46BA-8C14-C11284571677}">
      <dgm:prSet/>
      <dgm:spPr/>
      <dgm:t>
        <a:bodyPr/>
        <a:lstStyle/>
        <a:p>
          <a:endParaRPr lang="en-CA"/>
        </a:p>
      </dgm:t>
    </dgm:pt>
    <dgm:pt modelId="{3FA299E4-677D-4381-93EF-FB2FC909BB2B}" type="sibTrans" cxnId="{EEAF1E3D-DD75-46BA-8C14-C11284571677}">
      <dgm:prSet/>
      <dgm:spPr/>
      <dgm:t>
        <a:bodyPr/>
        <a:lstStyle/>
        <a:p>
          <a:endParaRPr lang="en-CA"/>
        </a:p>
      </dgm:t>
    </dgm:pt>
    <dgm:pt modelId="{E0B78321-9C75-41AE-96F0-6D25CFE29E1B}">
      <dgm:prSet phldrT="[Text]"/>
      <dgm:spPr/>
      <dgm:t>
        <a:bodyPr/>
        <a:lstStyle/>
        <a:p>
          <a:r>
            <a:rPr lang="en-CA" dirty="0" smtClean="0"/>
            <a:t>Procurement</a:t>
          </a:r>
          <a:endParaRPr lang="en-CA" dirty="0"/>
        </a:p>
      </dgm:t>
    </dgm:pt>
    <dgm:pt modelId="{3766ED50-5E60-4C9D-B6B9-3E197B759D3D}" type="parTrans" cxnId="{0F4C92FD-A8EF-4A9E-9715-708FC185A4D9}">
      <dgm:prSet/>
      <dgm:spPr/>
      <dgm:t>
        <a:bodyPr/>
        <a:lstStyle/>
        <a:p>
          <a:endParaRPr lang="en-CA"/>
        </a:p>
      </dgm:t>
    </dgm:pt>
    <dgm:pt modelId="{AF3B4AFE-B9C5-4CB9-87B2-7DED22EC3EB1}" type="sibTrans" cxnId="{0F4C92FD-A8EF-4A9E-9715-708FC185A4D9}">
      <dgm:prSet/>
      <dgm:spPr/>
      <dgm:t>
        <a:bodyPr/>
        <a:lstStyle/>
        <a:p>
          <a:endParaRPr lang="en-CA"/>
        </a:p>
      </dgm:t>
    </dgm:pt>
    <dgm:pt modelId="{0998BF42-1AB0-486A-AC37-9879FFDA1FEE}">
      <dgm:prSet phldrT="[Text]"/>
      <dgm:spPr/>
      <dgm:t>
        <a:bodyPr/>
        <a:lstStyle/>
        <a:p>
          <a:r>
            <a:rPr lang="en-CA" dirty="0" smtClean="0"/>
            <a:t>Office supplies</a:t>
          </a:r>
          <a:endParaRPr lang="en-CA" dirty="0"/>
        </a:p>
      </dgm:t>
    </dgm:pt>
    <dgm:pt modelId="{4FF761EA-957F-4B48-AF85-49715E180D89}" type="parTrans" cxnId="{D0F5868C-A2DE-49A9-A7D0-C44BC20324AB}">
      <dgm:prSet/>
      <dgm:spPr/>
      <dgm:t>
        <a:bodyPr/>
        <a:lstStyle/>
        <a:p>
          <a:endParaRPr lang="en-CA"/>
        </a:p>
      </dgm:t>
    </dgm:pt>
    <dgm:pt modelId="{8E4B23CA-01A1-4203-8D66-41EFD2DF367A}" type="sibTrans" cxnId="{D0F5868C-A2DE-49A9-A7D0-C44BC20324AB}">
      <dgm:prSet/>
      <dgm:spPr/>
      <dgm:t>
        <a:bodyPr/>
        <a:lstStyle/>
        <a:p>
          <a:endParaRPr lang="en-CA"/>
        </a:p>
      </dgm:t>
    </dgm:pt>
    <dgm:pt modelId="{0253E707-7D4D-4DDC-85E7-19363C5B7E65}">
      <dgm:prSet phldrT="[Text]"/>
      <dgm:spPr/>
      <dgm:t>
        <a:bodyPr/>
        <a:lstStyle/>
        <a:p>
          <a:r>
            <a:rPr lang="en-CA" dirty="0" smtClean="0"/>
            <a:t>Paper use</a:t>
          </a:r>
          <a:endParaRPr lang="en-CA" dirty="0"/>
        </a:p>
      </dgm:t>
    </dgm:pt>
    <dgm:pt modelId="{8CB97E98-4A22-447D-9E21-608A1BBF7944}" type="parTrans" cxnId="{6D02D4D3-D223-4A10-80F6-EB30B9DE9768}">
      <dgm:prSet/>
      <dgm:spPr/>
      <dgm:t>
        <a:bodyPr/>
        <a:lstStyle/>
        <a:p>
          <a:endParaRPr lang="en-CA"/>
        </a:p>
      </dgm:t>
    </dgm:pt>
    <dgm:pt modelId="{B63B4B68-03B0-48BC-AF4C-7467467366C1}" type="sibTrans" cxnId="{6D02D4D3-D223-4A10-80F6-EB30B9DE9768}">
      <dgm:prSet/>
      <dgm:spPr/>
      <dgm:t>
        <a:bodyPr/>
        <a:lstStyle/>
        <a:p>
          <a:endParaRPr lang="en-CA"/>
        </a:p>
      </dgm:t>
    </dgm:pt>
    <dgm:pt modelId="{2029976F-6764-475F-A909-743284AF2289}">
      <dgm:prSet phldrT="[Text]"/>
      <dgm:spPr/>
      <dgm:t>
        <a:bodyPr/>
        <a:lstStyle/>
        <a:p>
          <a:r>
            <a:rPr lang="en-CA" dirty="0" smtClean="0"/>
            <a:t>Equipment purchase</a:t>
          </a:r>
          <a:endParaRPr lang="en-CA" dirty="0"/>
        </a:p>
      </dgm:t>
    </dgm:pt>
    <dgm:pt modelId="{1AC10B00-8E8A-4589-8600-BE6955917221}" type="parTrans" cxnId="{F87A656F-F780-4B0C-8465-0EBCB3AF92CF}">
      <dgm:prSet/>
      <dgm:spPr/>
      <dgm:t>
        <a:bodyPr/>
        <a:lstStyle/>
        <a:p>
          <a:endParaRPr lang="en-CA"/>
        </a:p>
      </dgm:t>
    </dgm:pt>
    <dgm:pt modelId="{94FB88C1-2B48-4762-A005-B2EC94CA3ADF}" type="sibTrans" cxnId="{F87A656F-F780-4B0C-8465-0EBCB3AF92CF}">
      <dgm:prSet/>
      <dgm:spPr/>
      <dgm:t>
        <a:bodyPr/>
        <a:lstStyle/>
        <a:p>
          <a:endParaRPr lang="en-CA"/>
        </a:p>
      </dgm:t>
    </dgm:pt>
    <dgm:pt modelId="{C31866BF-E962-4490-AC49-DE3E6CBEABAD}">
      <dgm:prSet phldrT="[Text]"/>
      <dgm:spPr/>
      <dgm:t>
        <a:bodyPr/>
        <a:lstStyle/>
        <a:p>
          <a:r>
            <a:rPr lang="en-CA" dirty="0" smtClean="0"/>
            <a:t>Water heating</a:t>
          </a:r>
          <a:endParaRPr lang="en-CA" dirty="0"/>
        </a:p>
      </dgm:t>
    </dgm:pt>
    <dgm:pt modelId="{552A6121-C941-4263-BFCF-E4418F9A062A}" type="parTrans" cxnId="{FC53833E-F5D0-4FE8-99C8-58A9224AF8A0}">
      <dgm:prSet/>
      <dgm:spPr/>
    </dgm:pt>
    <dgm:pt modelId="{ED6EB138-C75C-4D9A-90EE-5E2746E853E9}" type="sibTrans" cxnId="{FC53833E-F5D0-4FE8-99C8-58A9224AF8A0}">
      <dgm:prSet/>
      <dgm:spPr/>
    </dgm:pt>
    <dgm:pt modelId="{B14D863B-5385-44C3-978A-09E408F2A9D1}" type="pres">
      <dgm:prSet presAssocID="{3EA44A21-4BB5-4315-B39A-515198693720}" presName="linear" presStyleCnt="0">
        <dgm:presLayoutVars>
          <dgm:dir/>
          <dgm:resizeHandles val="exact"/>
        </dgm:presLayoutVars>
      </dgm:prSet>
      <dgm:spPr/>
      <dgm:t>
        <a:bodyPr/>
        <a:lstStyle/>
        <a:p>
          <a:endParaRPr lang="en-CA"/>
        </a:p>
      </dgm:t>
    </dgm:pt>
    <dgm:pt modelId="{2E5F16EB-C93F-4457-B145-4EBD7ABD8CA5}" type="pres">
      <dgm:prSet presAssocID="{085D8E9E-A046-4DD2-AE3D-4AA7484606AA}" presName="comp" presStyleCnt="0"/>
      <dgm:spPr/>
    </dgm:pt>
    <dgm:pt modelId="{7D16C47B-983F-41AC-BDC4-BF9815C38607}" type="pres">
      <dgm:prSet presAssocID="{085D8E9E-A046-4DD2-AE3D-4AA7484606AA}" presName="box" presStyleLbl="node1" presStyleIdx="0" presStyleCnt="3"/>
      <dgm:spPr/>
      <dgm:t>
        <a:bodyPr/>
        <a:lstStyle/>
        <a:p>
          <a:endParaRPr lang="en-CA"/>
        </a:p>
      </dgm:t>
    </dgm:pt>
    <dgm:pt modelId="{CA227793-11C7-458E-92BE-38B0CBF4CB73}" type="pres">
      <dgm:prSet presAssocID="{085D8E9E-A046-4DD2-AE3D-4AA7484606AA}" presName="img" presStyleLbl="fgImgPlace1" presStyleIdx="0" presStyleCnt="3" custLinFactNeighborX="1302" custLinFactNeighborY="1563"/>
      <dgm:spPr>
        <a:blipFill rotWithShape="0">
          <a:blip xmlns:r="http://schemas.openxmlformats.org/officeDocument/2006/relationships" r:embed="rId1"/>
          <a:stretch>
            <a:fillRect/>
          </a:stretch>
        </a:blipFill>
      </dgm:spPr>
      <dgm:t>
        <a:bodyPr/>
        <a:lstStyle/>
        <a:p>
          <a:endParaRPr lang="en-CA"/>
        </a:p>
      </dgm:t>
    </dgm:pt>
    <dgm:pt modelId="{3542962E-2546-48C4-AB00-40204BE82112}" type="pres">
      <dgm:prSet presAssocID="{085D8E9E-A046-4DD2-AE3D-4AA7484606AA}" presName="text" presStyleLbl="node1" presStyleIdx="0" presStyleCnt="3">
        <dgm:presLayoutVars>
          <dgm:bulletEnabled val="1"/>
        </dgm:presLayoutVars>
      </dgm:prSet>
      <dgm:spPr/>
      <dgm:t>
        <a:bodyPr/>
        <a:lstStyle/>
        <a:p>
          <a:endParaRPr lang="en-CA"/>
        </a:p>
      </dgm:t>
    </dgm:pt>
    <dgm:pt modelId="{A9AAFB9C-C6B4-4E65-8770-E493AA7DB586}" type="pres">
      <dgm:prSet presAssocID="{0B5A00E3-9FC8-4AFC-84D5-0B2A49C5C94C}" presName="spacer" presStyleCnt="0"/>
      <dgm:spPr/>
    </dgm:pt>
    <dgm:pt modelId="{C994D7A2-C299-4A2F-AD42-4EFA1D55B57B}" type="pres">
      <dgm:prSet presAssocID="{84639660-69B0-41F5-AECE-040BF0302D81}" presName="comp" presStyleCnt="0"/>
      <dgm:spPr/>
    </dgm:pt>
    <dgm:pt modelId="{93C61668-8696-47BB-B50D-B1C31DB2883E}" type="pres">
      <dgm:prSet presAssocID="{84639660-69B0-41F5-AECE-040BF0302D81}" presName="box" presStyleLbl="node1" presStyleIdx="1" presStyleCnt="3"/>
      <dgm:spPr/>
      <dgm:t>
        <a:bodyPr/>
        <a:lstStyle/>
        <a:p>
          <a:endParaRPr lang="en-CA"/>
        </a:p>
      </dgm:t>
    </dgm:pt>
    <dgm:pt modelId="{83DACC62-51B7-4117-9C77-4A220D76B131}" type="pres">
      <dgm:prSet presAssocID="{84639660-69B0-41F5-AECE-040BF0302D81}" presName="img" presStyleLbl="fgImgPlace1" presStyleIdx="1" presStyleCnt="3"/>
      <dgm:spPr>
        <a:blipFill rotWithShape="0">
          <a:blip xmlns:r="http://schemas.openxmlformats.org/officeDocument/2006/relationships" r:embed="rId2"/>
          <a:stretch>
            <a:fillRect/>
          </a:stretch>
        </a:blipFill>
      </dgm:spPr>
    </dgm:pt>
    <dgm:pt modelId="{F8D6A7A6-B426-4D8F-BA55-BF7517AF581A}" type="pres">
      <dgm:prSet presAssocID="{84639660-69B0-41F5-AECE-040BF0302D81}" presName="text" presStyleLbl="node1" presStyleIdx="1" presStyleCnt="3">
        <dgm:presLayoutVars>
          <dgm:bulletEnabled val="1"/>
        </dgm:presLayoutVars>
      </dgm:prSet>
      <dgm:spPr/>
      <dgm:t>
        <a:bodyPr/>
        <a:lstStyle/>
        <a:p>
          <a:endParaRPr lang="en-CA"/>
        </a:p>
      </dgm:t>
    </dgm:pt>
    <dgm:pt modelId="{EC6FA853-42F4-4735-94D7-4A435009F409}" type="pres">
      <dgm:prSet presAssocID="{71183AFD-0C86-484C-B301-BDB089BDC367}" presName="spacer" presStyleCnt="0"/>
      <dgm:spPr/>
    </dgm:pt>
    <dgm:pt modelId="{2E7D7E11-2569-474C-9547-A51D8A31F239}" type="pres">
      <dgm:prSet presAssocID="{E0B78321-9C75-41AE-96F0-6D25CFE29E1B}" presName="comp" presStyleCnt="0"/>
      <dgm:spPr/>
    </dgm:pt>
    <dgm:pt modelId="{5A57D0C9-0953-4D7F-9F12-38CF8B94ADC8}" type="pres">
      <dgm:prSet presAssocID="{E0B78321-9C75-41AE-96F0-6D25CFE29E1B}" presName="box" presStyleLbl="node1" presStyleIdx="2" presStyleCnt="3"/>
      <dgm:spPr/>
      <dgm:t>
        <a:bodyPr/>
        <a:lstStyle/>
        <a:p>
          <a:endParaRPr lang="en-CA"/>
        </a:p>
      </dgm:t>
    </dgm:pt>
    <dgm:pt modelId="{245F33B4-BC78-458D-A131-4694F6643FDF}" type="pres">
      <dgm:prSet presAssocID="{E0B78321-9C75-41AE-96F0-6D25CFE29E1B}" presName="img" presStyleLbl="fgImgPlace1" presStyleIdx="2" presStyleCnt="3" custLinFactNeighborX="1302" custLinFactNeighborY="783"/>
      <dgm:spPr>
        <a:blipFill rotWithShape="0">
          <a:blip xmlns:r="http://schemas.openxmlformats.org/officeDocument/2006/relationships" r:embed="rId3"/>
          <a:stretch>
            <a:fillRect/>
          </a:stretch>
        </a:blipFill>
      </dgm:spPr>
    </dgm:pt>
    <dgm:pt modelId="{CA8AEF8E-17AF-4B7A-BB49-F3049764C47F}" type="pres">
      <dgm:prSet presAssocID="{E0B78321-9C75-41AE-96F0-6D25CFE29E1B}" presName="text" presStyleLbl="node1" presStyleIdx="2" presStyleCnt="3">
        <dgm:presLayoutVars>
          <dgm:bulletEnabled val="1"/>
        </dgm:presLayoutVars>
      </dgm:prSet>
      <dgm:spPr/>
      <dgm:t>
        <a:bodyPr/>
        <a:lstStyle/>
        <a:p>
          <a:endParaRPr lang="en-CA"/>
        </a:p>
      </dgm:t>
    </dgm:pt>
  </dgm:ptLst>
  <dgm:cxnLst>
    <dgm:cxn modelId="{77B22A8D-B6CC-F34A-9DF4-8555537B1388}" type="presOf" srcId="{C31866BF-E962-4490-AC49-DE3E6CBEABAD}" destId="{93C61668-8696-47BB-B50D-B1C31DB2883E}" srcOrd="0" destOrd="3" presId="urn:microsoft.com/office/officeart/2005/8/layout/vList4"/>
    <dgm:cxn modelId="{67D17A9A-27AE-4AD1-8BCE-E6E7A08DAD37}" srcId="{085D8E9E-A046-4DD2-AE3D-4AA7484606AA}" destId="{4DA346C8-F362-4268-B5C0-D6A7A3DC6646}" srcOrd="1" destOrd="0" parTransId="{8428741F-CBA7-4331-90C7-11E920908911}" sibTransId="{77E003CE-FA67-4B9D-BC6A-C9E189EECE76}"/>
    <dgm:cxn modelId="{7BF2BDFF-DE40-9D4C-8D9E-87300A1D8DD6}" type="presOf" srcId="{E0B78321-9C75-41AE-96F0-6D25CFE29E1B}" destId="{5A57D0C9-0953-4D7F-9F12-38CF8B94ADC8}" srcOrd="0" destOrd="0" presId="urn:microsoft.com/office/officeart/2005/8/layout/vList4"/>
    <dgm:cxn modelId="{F7244208-E52D-E44C-9209-298C2135B2BE}" type="presOf" srcId="{085D8E9E-A046-4DD2-AE3D-4AA7484606AA}" destId="{3542962E-2546-48C4-AB00-40204BE82112}" srcOrd="1" destOrd="0" presId="urn:microsoft.com/office/officeart/2005/8/layout/vList4"/>
    <dgm:cxn modelId="{8E788FE6-7C9C-9043-908B-FD34259F91E2}" type="presOf" srcId="{406421C5-2A19-4A5E-B101-057E8CAB6882}" destId="{7D16C47B-983F-41AC-BDC4-BF9815C38607}" srcOrd="0" destOrd="1" presId="urn:microsoft.com/office/officeart/2005/8/layout/vList4"/>
    <dgm:cxn modelId="{5DC79250-4F4C-EB49-B8B6-07890E6F1C3C}" type="presOf" srcId="{E0B78321-9C75-41AE-96F0-6D25CFE29E1B}" destId="{CA8AEF8E-17AF-4B7A-BB49-F3049764C47F}" srcOrd="1" destOrd="0" presId="urn:microsoft.com/office/officeart/2005/8/layout/vList4"/>
    <dgm:cxn modelId="{92F998E7-3EBF-3244-B8AA-16820F6ABCAB}" type="presOf" srcId="{84639660-69B0-41F5-AECE-040BF0302D81}" destId="{F8D6A7A6-B426-4D8F-BA55-BF7517AF581A}" srcOrd="1" destOrd="0" presId="urn:microsoft.com/office/officeart/2005/8/layout/vList4"/>
    <dgm:cxn modelId="{4DAD0D48-0663-1F44-9496-D2B32B27704F}" type="presOf" srcId="{91272C8B-B1CF-4874-ABF9-614935BAD84F}" destId="{93C61668-8696-47BB-B50D-B1C31DB2883E}" srcOrd="0" destOrd="1" presId="urn:microsoft.com/office/officeart/2005/8/layout/vList4"/>
    <dgm:cxn modelId="{81969ACF-575D-46F4-9893-F3EB592453D0}" srcId="{3EA44A21-4BB5-4315-B39A-515198693720}" destId="{84639660-69B0-41F5-AECE-040BF0302D81}" srcOrd="1" destOrd="0" parTransId="{9E94ADA2-AF10-4842-BDDE-D4898867A04E}" sibTransId="{71183AFD-0C86-484C-B301-BDB089BDC367}"/>
    <dgm:cxn modelId="{093A0E35-EF58-0C42-9F9D-3CC6647DFE72}" type="presOf" srcId="{4DA346C8-F362-4268-B5C0-D6A7A3DC6646}" destId="{7D16C47B-983F-41AC-BDC4-BF9815C38607}" srcOrd="0" destOrd="2" presId="urn:microsoft.com/office/officeart/2005/8/layout/vList4"/>
    <dgm:cxn modelId="{D0F5868C-A2DE-49A9-A7D0-C44BC20324AB}" srcId="{E0B78321-9C75-41AE-96F0-6D25CFE29E1B}" destId="{0998BF42-1AB0-486A-AC37-9879FFDA1FEE}" srcOrd="0" destOrd="0" parTransId="{4FF761EA-957F-4B48-AF85-49715E180D89}" sibTransId="{8E4B23CA-01A1-4203-8D66-41EFD2DF367A}"/>
    <dgm:cxn modelId="{4BA2DD5C-F666-684A-92F0-C3A38998C287}" type="presOf" srcId="{91272C8B-B1CF-4874-ABF9-614935BAD84F}" destId="{F8D6A7A6-B426-4D8F-BA55-BF7517AF581A}" srcOrd="1" destOrd="1" presId="urn:microsoft.com/office/officeart/2005/8/layout/vList4"/>
    <dgm:cxn modelId="{C25B7599-C21E-EF4C-81EC-6B184AFB3B3C}" type="presOf" srcId="{406421C5-2A19-4A5E-B101-057E8CAB6882}" destId="{3542962E-2546-48C4-AB00-40204BE82112}" srcOrd="1" destOrd="1" presId="urn:microsoft.com/office/officeart/2005/8/layout/vList4"/>
    <dgm:cxn modelId="{057C72EE-E3CD-2A47-A9B9-BD7DF9FCADAB}" type="presOf" srcId="{4DA346C8-F362-4268-B5C0-D6A7A3DC6646}" destId="{3542962E-2546-48C4-AB00-40204BE82112}" srcOrd="1" destOrd="2" presId="urn:microsoft.com/office/officeart/2005/8/layout/vList4"/>
    <dgm:cxn modelId="{92647369-BEA3-4492-911E-9943756AA7D7}" srcId="{3EA44A21-4BB5-4315-B39A-515198693720}" destId="{085D8E9E-A046-4DD2-AE3D-4AA7484606AA}" srcOrd="0" destOrd="0" parTransId="{A26DB347-F223-4C12-A042-6DC347669095}" sibTransId="{0B5A00E3-9FC8-4AFC-84D5-0B2A49C5C94C}"/>
    <dgm:cxn modelId="{0B0EBB95-E5E9-4401-B165-596049DCABF2}" srcId="{085D8E9E-A046-4DD2-AE3D-4AA7484606AA}" destId="{406421C5-2A19-4A5E-B101-057E8CAB6882}" srcOrd="0" destOrd="0" parTransId="{8285CAEA-2742-438A-BC7C-E5FE2413D39B}" sibTransId="{25DA5206-582B-4FA6-A20E-C12372E7DC27}"/>
    <dgm:cxn modelId="{F87A656F-F780-4B0C-8465-0EBCB3AF92CF}" srcId="{E0B78321-9C75-41AE-96F0-6D25CFE29E1B}" destId="{2029976F-6764-475F-A909-743284AF2289}" srcOrd="2" destOrd="0" parTransId="{1AC10B00-8E8A-4589-8600-BE6955917221}" sibTransId="{94FB88C1-2B48-4762-A005-B2EC94CA3ADF}"/>
    <dgm:cxn modelId="{824D5467-9D73-7E4B-8371-8FFC630B5DBE}" type="presOf" srcId="{2029976F-6764-475F-A909-743284AF2289}" destId="{CA8AEF8E-17AF-4B7A-BB49-F3049764C47F}" srcOrd="1" destOrd="3" presId="urn:microsoft.com/office/officeart/2005/8/layout/vList4"/>
    <dgm:cxn modelId="{ED17D94C-D4AC-1B46-9F21-A68D6EC9B182}" type="presOf" srcId="{0253E707-7D4D-4DDC-85E7-19363C5B7E65}" destId="{5A57D0C9-0953-4D7F-9F12-38CF8B94ADC8}" srcOrd="0" destOrd="2" presId="urn:microsoft.com/office/officeart/2005/8/layout/vList4"/>
    <dgm:cxn modelId="{D89E5799-BB17-184D-A0BE-549102E977C9}" type="presOf" srcId="{3EA44A21-4BB5-4315-B39A-515198693720}" destId="{B14D863B-5385-44C3-978A-09E408F2A9D1}" srcOrd="0" destOrd="0" presId="urn:microsoft.com/office/officeart/2005/8/layout/vList4"/>
    <dgm:cxn modelId="{5245063A-E62C-C344-9123-3719829B4AF2}" type="presOf" srcId="{44AE8ACA-6F1E-4232-9535-082BE10B2305}" destId="{93C61668-8696-47BB-B50D-B1C31DB2883E}" srcOrd="0" destOrd="2" presId="urn:microsoft.com/office/officeart/2005/8/layout/vList4"/>
    <dgm:cxn modelId="{3FECD14F-95DC-B048-B2F1-C8A7A90719B0}" type="presOf" srcId="{44AE8ACA-6F1E-4232-9535-082BE10B2305}" destId="{F8D6A7A6-B426-4D8F-BA55-BF7517AF581A}" srcOrd="1" destOrd="2" presId="urn:microsoft.com/office/officeart/2005/8/layout/vList4"/>
    <dgm:cxn modelId="{D0595FD7-F20B-2643-99A4-3DFF39387C98}" type="presOf" srcId="{84639660-69B0-41F5-AECE-040BF0302D81}" destId="{93C61668-8696-47BB-B50D-B1C31DB2883E}" srcOrd="0" destOrd="0" presId="urn:microsoft.com/office/officeart/2005/8/layout/vList4"/>
    <dgm:cxn modelId="{9193D01E-C6B9-1945-A096-22BE3681AFEA}" type="presOf" srcId="{085D8E9E-A046-4DD2-AE3D-4AA7484606AA}" destId="{7D16C47B-983F-41AC-BDC4-BF9815C38607}" srcOrd="0" destOrd="0" presId="urn:microsoft.com/office/officeart/2005/8/layout/vList4"/>
    <dgm:cxn modelId="{FC53833E-F5D0-4FE8-99C8-58A9224AF8A0}" srcId="{84639660-69B0-41F5-AECE-040BF0302D81}" destId="{C31866BF-E962-4490-AC49-DE3E6CBEABAD}" srcOrd="2" destOrd="0" parTransId="{552A6121-C941-4263-BFCF-E4418F9A062A}" sibTransId="{ED6EB138-C75C-4D9A-90EE-5E2746E853E9}"/>
    <dgm:cxn modelId="{6D02D4D3-D223-4A10-80F6-EB30B9DE9768}" srcId="{E0B78321-9C75-41AE-96F0-6D25CFE29E1B}" destId="{0253E707-7D4D-4DDC-85E7-19363C5B7E65}" srcOrd="1" destOrd="0" parTransId="{8CB97E98-4A22-447D-9E21-608A1BBF7944}" sibTransId="{B63B4B68-03B0-48BC-AF4C-7467467366C1}"/>
    <dgm:cxn modelId="{9E7194A2-F884-3E4D-BD92-29A122AAE6F0}" type="presOf" srcId="{0998BF42-1AB0-486A-AC37-9879FFDA1FEE}" destId="{5A57D0C9-0953-4D7F-9F12-38CF8B94ADC8}" srcOrd="0" destOrd="1" presId="urn:microsoft.com/office/officeart/2005/8/layout/vList4"/>
    <dgm:cxn modelId="{EEAF1E3D-DD75-46BA-8C14-C11284571677}" srcId="{84639660-69B0-41F5-AECE-040BF0302D81}" destId="{44AE8ACA-6F1E-4232-9535-082BE10B2305}" srcOrd="1" destOrd="0" parTransId="{4F925F8E-A1E0-4BE8-8667-62CE50BFAA1C}" sibTransId="{3FA299E4-677D-4381-93EF-FB2FC909BB2B}"/>
    <dgm:cxn modelId="{AC844F7D-FC65-4DD8-AAEA-E4D0BE0C1F3C}" srcId="{84639660-69B0-41F5-AECE-040BF0302D81}" destId="{91272C8B-B1CF-4874-ABF9-614935BAD84F}" srcOrd="0" destOrd="0" parTransId="{AA6A94A9-7DB5-4C31-B956-8A58BF00FDE0}" sibTransId="{5CED7698-948C-4CEE-85FD-CE3208319268}"/>
    <dgm:cxn modelId="{5640399D-CD60-C545-8259-D57ECF051CD1}" type="presOf" srcId="{0253E707-7D4D-4DDC-85E7-19363C5B7E65}" destId="{CA8AEF8E-17AF-4B7A-BB49-F3049764C47F}" srcOrd="1" destOrd="2" presId="urn:microsoft.com/office/officeart/2005/8/layout/vList4"/>
    <dgm:cxn modelId="{0F4C92FD-A8EF-4A9E-9715-708FC185A4D9}" srcId="{3EA44A21-4BB5-4315-B39A-515198693720}" destId="{E0B78321-9C75-41AE-96F0-6D25CFE29E1B}" srcOrd="2" destOrd="0" parTransId="{3766ED50-5E60-4C9D-B6B9-3E197B759D3D}" sibTransId="{AF3B4AFE-B9C5-4CB9-87B2-7DED22EC3EB1}"/>
    <dgm:cxn modelId="{DA74DBEA-9138-6E45-9085-D392A7469E3B}" type="presOf" srcId="{0998BF42-1AB0-486A-AC37-9879FFDA1FEE}" destId="{CA8AEF8E-17AF-4B7A-BB49-F3049764C47F}" srcOrd="1" destOrd="1" presId="urn:microsoft.com/office/officeart/2005/8/layout/vList4"/>
    <dgm:cxn modelId="{EB87901D-AF9E-724D-BD71-03F6A5EB5C36}" type="presOf" srcId="{2029976F-6764-475F-A909-743284AF2289}" destId="{5A57D0C9-0953-4D7F-9F12-38CF8B94ADC8}" srcOrd="0" destOrd="3" presId="urn:microsoft.com/office/officeart/2005/8/layout/vList4"/>
    <dgm:cxn modelId="{6F620DFE-4B65-DC41-8AFD-C18DEBE77183}" type="presOf" srcId="{C31866BF-E962-4490-AC49-DE3E6CBEABAD}" destId="{F8D6A7A6-B426-4D8F-BA55-BF7517AF581A}" srcOrd="1" destOrd="3" presId="urn:microsoft.com/office/officeart/2005/8/layout/vList4"/>
    <dgm:cxn modelId="{68AE248D-D3F1-5B4E-A6B1-ACF022B3367E}" type="presParOf" srcId="{B14D863B-5385-44C3-978A-09E408F2A9D1}" destId="{2E5F16EB-C93F-4457-B145-4EBD7ABD8CA5}" srcOrd="0" destOrd="0" presId="urn:microsoft.com/office/officeart/2005/8/layout/vList4"/>
    <dgm:cxn modelId="{515F9D3A-FE26-114A-BF9B-5BAC83D41F48}" type="presParOf" srcId="{2E5F16EB-C93F-4457-B145-4EBD7ABD8CA5}" destId="{7D16C47B-983F-41AC-BDC4-BF9815C38607}" srcOrd="0" destOrd="0" presId="urn:microsoft.com/office/officeart/2005/8/layout/vList4"/>
    <dgm:cxn modelId="{CDBE27A0-9773-014D-AC08-7ADD0BBFD70B}" type="presParOf" srcId="{2E5F16EB-C93F-4457-B145-4EBD7ABD8CA5}" destId="{CA227793-11C7-458E-92BE-38B0CBF4CB73}" srcOrd="1" destOrd="0" presId="urn:microsoft.com/office/officeart/2005/8/layout/vList4"/>
    <dgm:cxn modelId="{19B7BE6C-8ADC-DE40-A969-16C34AA86902}" type="presParOf" srcId="{2E5F16EB-C93F-4457-B145-4EBD7ABD8CA5}" destId="{3542962E-2546-48C4-AB00-40204BE82112}" srcOrd="2" destOrd="0" presId="urn:microsoft.com/office/officeart/2005/8/layout/vList4"/>
    <dgm:cxn modelId="{D26519DC-B720-8840-8417-31F2DCEBD19A}" type="presParOf" srcId="{B14D863B-5385-44C3-978A-09E408F2A9D1}" destId="{A9AAFB9C-C6B4-4E65-8770-E493AA7DB586}" srcOrd="1" destOrd="0" presId="urn:microsoft.com/office/officeart/2005/8/layout/vList4"/>
    <dgm:cxn modelId="{16A406D9-3AC6-3245-BDBF-1FD2D7D18069}" type="presParOf" srcId="{B14D863B-5385-44C3-978A-09E408F2A9D1}" destId="{C994D7A2-C299-4A2F-AD42-4EFA1D55B57B}" srcOrd="2" destOrd="0" presId="urn:microsoft.com/office/officeart/2005/8/layout/vList4"/>
    <dgm:cxn modelId="{7E8086B8-F158-E345-9490-C2C775C12B77}" type="presParOf" srcId="{C994D7A2-C299-4A2F-AD42-4EFA1D55B57B}" destId="{93C61668-8696-47BB-B50D-B1C31DB2883E}" srcOrd="0" destOrd="0" presId="urn:microsoft.com/office/officeart/2005/8/layout/vList4"/>
    <dgm:cxn modelId="{2542EFDD-FA95-114A-AAE7-E2B0B701D2E6}" type="presParOf" srcId="{C994D7A2-C299-4A2F-AD42-4EFA1D55B57B}" destId="{83DACC62-51B7-4117-9C77-4A220D76B131}" srcOrd="1" destOrd="0" presId="urn:microsoft.com/office/officeart/2005/8/layout/vList4"/>
    <dgm:cxn modelId="{6167D041-DF9A-E243-BCB3-D963E09D16F5}" type="presParOf" srcId="{C994D7A2-C299-4A2F-AD42-4EFA1D55B57B}" destId="{F8D6A7A6-B426-4D8F-BA55-BF7517AF581A}" srcOrd="2" destOrd="0" presId="urn:microsoft.com/office/officeart/2005/8/layout/vList4"/>
    <dgm:cxn modelId="{87DAD4BA-7854-124F-B23A-5BF36FA26290}" type="presParOf" srcId="{B14D863B-5385-44C3-978A-09E408F2A9D1}" destId="{EC6FA853-42F4-4735-94D7-4A435009F409}" srcOrd="3" destOrd="0" presId="urn:microsoft.com/office/officeart/2005/8/layout/vList4"/>
    <dgm:cxn modelId="{5CFECDC1-DA78-D84F-91DF-3DC9F5DFEA1A}" type="presParOf" srcId="{B14D863B-5385-44C3-978A-09E408F2A9D1}" destId="{2E7D7E11-2569-474C-9547-A51D8A31F239}" srcOrd="4" destOrd="0" presId="urn:microsoft.com/office/officeart/2005/8/layout/vList4"/>
    <dgm:cxn modelId="{99C2ED4C-DD11-044A-8851-BBDC158F42F5}" type="presParOf" srcId="{2E7D7E11-2569-474C-9547-A51D8A31F239}" destId="{5A57D0C9-0953-4D7F-9F12-38CF8B94ADC8}" srcOrd="0" destOrd="0" presId="urn:microsoft.com/office/officeart/2005/8/layout/vList4"/>
    <dgm:cxn modelId="{E7F18F37-7E9F-6B42-9CD5-3CF2C9011290}" type="presParOf" srcId="{2E7D7E11-2569-474C-9547-A51D8A31F239}" destId="{245F33B4-BC78-458D-A131-4694F6643FDF}" srcOrd="1" destOrd="0" presId="urn:microsoft.com/office/officeart/2005/8/layout/vList4"/>
    <dgm:cxn modelId="{79F59CC9-6BBD-5148-A9D0-225658C085ED}" type="presParOf" srcId="{2E7D7E11-2569-474C-9547-A51D8A31F239}" destId="{CA8AEF8E-17AF-4B7A-BB49-F3049764C47F}" srcOrd="2" destOrd="0" presId="urn:microsoft.com/office/officeart/2005/8/layout/vLis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D16C47B-983F-41AC-BDC4-BF9815C38607}">
      <dsp:nvSpPr>
        <dsp:cNvPr id="0" name=""/>
        <dsp:cNvSpPr/>
      </dsp:nvSpPr>
      <dsp:spPr>
        <a:xfrm>
          <a:off x="0" y="0"/>
          <a:ext cx="6720417" cy="1399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CA" sz="2300" kern="1200" dirty="0" smtClean="0"/>
            <a:t>Transportation</a:t>
          </a:r>
          <a:endParaRPr lang="en-CA" sz="2300" kern="1200" dirty="0"/>
        </a:p>
        <a:p>
          <a:pPr marL="171450" lvl="1" indent="-171450" algn="l" defTabSz="800100">
            <a:lnSpc>
              <a:spcPct val="90000"/>
            </a:lnSpc>
            <a:spcBef>
              <a:spcPct val="0"/>
            </a:spcBef>
            <a:spcAft>
              <a:spcPct val="15000"/>
            </a:spcAft>
            <a:buChar char="••"/>
          </a:pPr>
          <a:r>
            <a:rPr lang="en-CA" sz="1800" kern="1200" dirty="0" smtClean="0"/>
            <a:t>Employee air and ground travel</a:t>
          </a:r>
          <a:endParaRPr lang="en-CA" sz="1800" kern="1200" dirty="0"/>
        </a:p>
        <a:p>
          <a:pPr marL="171450" lvl="1" indent="-171450" algn="l" defTabSz="800100">
            <a:lnSpc>
              <a:spcPct val="90000"/>
            </a:lnSpc>
            <a:spcBef>
              <a:spcPct val="0"/>
            </a:spcBef>
            <a:spcAft>
              <a:spcPct val="15000"/>
            </a:spcAft>
            <a:buChar char="••"/>
          </a:pPr>
          <a:r>
            <a:rPr lang="en-CA" sz="1800" kern="1200" dirty="0" smtClean="0"/>
            <a:t>Employee commuting</a:t>
          </a:r>
          <a:endParaRPr lang="en-CA" sz="1800" kern="1200" dirty="0"/>
        </a:p>
      </dsp:txBody>
      <dsp:txXfrm>
        <a:off x="1484077" y="0"/>
        <a:ext cx="5236339" cy="1399939"/>
      </dsp:txXfrm>
    </dsp:sp>
    <dsp:sp modelId="{CA227793-11C7-458E-92BE-38B0CBF4CB73}">
      <dsp:nvSpPr>
        <dsp:cNvPr id="0" name=""/>
        <dsp:cNvSpPr/>
      </dsp:nvSpPr>
      <dsp:spPr>
        <a:xfrm>
          <a:off x="157493" y="157498"/>
          <a:ext cx="1344083" cy="111995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C61668-8696-47BB-B50D-B1C31DB2883E}">
      <dsp:nvSpPr>
        <dsp:cNvPr id="0" name=""/>
        <dsp:cNvSpPr/>
      </dsp:nvSpPr>
      <dsp:spPr>
        <a:xfrm>
          <a:off x="0" y="1539933"/>
          <a:ext cx="6720417" cy="1399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CA" sz="2300" kern="1200" dirty="0" smtClean="0"/>
            <a:t>Building</a:t>
          </a:r>
          <a:endParaRPr lang="en-CA" sz="2300" kern="1200" dirty="0"/>
        </a:p>
        <a:p>
          <a:pPr marL="171450" lvl="1" indent="-171450" algn="l" defTabSz="800100">
            <a:lnSpc>
              <a:spcPct val="90000"/>
            </a:lnSpc>
            <a:spcBef>
              <a:spcPct val="0"/>
            </a:spcBef>
            <a:spcAft>
              <a:spcPct val="15000"/>
            </a:spcAft>
            <a:buChar char="••"/>
          </a:pPr>
          <a:r>
            <a:rPr lang="en-CA" sz="1800" kern="1200" dirty="0" smtClean="0"/>
            <a:t>Electricity</a:t>
          </a:r>
          <a:endParaRPr lang="en-CA" sz="1800" kern="1200" dirty="0"/>
        </a:p>
        <a:p>
          <a:pPr marL="171450" lvl="1" indent="-171450" algn="l" defTabSz="800100">
            <a:lnSpc>
              <a:spcPct val="90000"/>
            </a:lnSpc>
            <a:spcBef>
              <a:spcPct val="0"/>
            </a:spcBef>
            <a:spcAft>
              <a:spcPct val="15000"/>
            </a:spcAft>
            <a:buChar char="••"/>
          </a:pPr>
          <a:r>
            <a:rPr lang="en-CA" sz="1800" kern="1200" dirty="0" smtClean="0"/>
            <a:t>Air heating and cooling</a:t>
          </a:r>
          <a:endParaRPr lang="en-CA" sz="1800" kern="1200" dirty="0"/>
        </a:p>
        <a:p>
          <a:pPr marL="171450" lvl="1" indent="-171450" algn="l" defTabSz="800100">
            <a:lnSpc>
              <a:spcPct val="90000"/>
            </a:lnSpc>
            <a:spcBef>
              <a:spcPct val="0"/>
            </a:spcBef>
            <a:spcAft>
              <a:spcPct val="15000"/>
            </a:spcAft>
            <a:buChar char="••"/>
          </a:pPr>
          <a:r>
            <a:rPr lang="en-CA" sz="1800" kern="1200" dirty="0" smtClean="0"/>
            <a:t>Water heating</a:t>
          </a:r>
          <a:endParaRPr lang="en-CA" sz="1800" kern="1200" dirty="0"/>
        </a:p>
      </dsp:txBody>
      <dsp:txXfrm>
        <a:off x="1484077" y="1539933"/>
        <a:ext cx="5236339" cy="1399939"/>
      </dsp:txXfrm>
    </dsp:sp>
    <dsp:sp modelId="{83DACC62-51B7-4117-9C77-4A220D76B131}">
      <dsp:nvSpPr>
        <dsp:cNvPr id="0" name=""/>
        <dsp:cNvSpPr/>
      </dsp:nvSpPr>
      <dsp:spPr>
        <a:xfrm>
          <a:off x="139993" y="1679927"/>
          <a:ext cx="1344083" cy="111995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57D0C9-0953-4D7F-9F12-38CF8B94ADC8}">
      <dsp:nvSpPr>
        <dsp:cNvPr id="0" name=""/>
        <dsp:cNvSpPr/>
      </dsp:nvSpPr>
      <dsp:spPr>
        <a:xfrm>
          <a:off x="0" y="3079867"/>
          <a:ext cx="6720417" cy="13999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CA" sz="2300" kern="1200" dirty="0" smtClean="0"/>
            <a:t>Procurement</a:t>
          </a:r>
          <a:endParaRPr lang="en-CA" sz="2300" kern="1200" dirty="0"/>
        </a:p>
        <a:p>
          <a:pPr marL="171450" lvl="1" indent="-171450" algn="l" defTabSz="800100">
            <a:lnSpc>
              <a:spcPct val="90000"/>
            </a:lnSpc>
            <a:spcBef>
              <a:spcPct val="0"/>
            </a:spcBef>
            <a:spcAft>
              <a:spcPct val="15000"/>
            </a:spcAft>
            <a:buChar char="••"/>
          </a:pPr>
          <a:r>
            <a:rPr lang="en-CA" sz="1800" kern="1200" dirty="0" smtClean="0"/>
            <a:t>Office supplies</a:t>
          </a:r>
          <a:endParaRPr lang="en-CA" sz="1800" kern="1200" dirty="0"/>
        </a:p>
        <a:p>
          <a:pPr marL="171450" lvl="1" indent="-171450" algn="l" defTabSz="800100">
            <a:lnSpc>
              <a:spcPct val="90000"/>
            </a:lnSpc>
            <a:spcBef>
              <a:spcPct val="0"/>
            </a:spcBef>
            <a:spcAft>
              <a:spcPct val="15000"/>
            </a:spcAft>
            <a:buChar char="••"/>
          </a:pPr>
          <a:r>
            <a:rPr lang="en-CA" sz="1800" kern="1200" dirty="0" smtClean="0"/>
            <a:t>Paper use</a:t>
          </a:r>
          <a:endParaRPr lang="en-CA" sz="1800" kern="1200" dirty="0"/>
        </a:p>
        <a:p>
          <a:pPr marL="171450" lvl="1" indent="-171450" algn="l" defTabSz="800100">
            <a:lnSpc>
              <a:spcPct val="90000"/>
            </a:lnSpc>
            <a:spcBef>
              <a:spcPct val="0"/>
            </a:spcBef>
            <a:spcAft>
              <a:spcPct val="15000"/>
            </a:spcAft>
            <a:buChar char="••"/>
          </a:pPr>
          <a:r>
            <a:rPr lang="en-CA" sz="1800" kern="1200" dirty="0" smtClean="0"/>
            <a:t>Equipment purchase</a:t>
          </a:r>
          <a:endParaRPr lang="en-CA" sz="1800" kern="1200" dirty="0"/>
        </a:p>
      </dsp:txBody>
      <dsp:txXfrm>
        <a:off x="1484077" y="3079867"/>
        <a:ext cx="5236339" cy="1399939"/>
      </dsp:txXfrm>
    </dsp:sp>
    <dsp:sp modelId="{245F33B4-BC78-458D-A131-4694F6643FDF}">
      <dsp:nvSpPr>
        <dsp:cNvPr id="0" name=""/>
        <dsp:cNvSpPr/>
      </dsp:nvSpPr>
      <dsp:spPr>
        <a:xfrm>
          <a:off x="157493" y="3228630"/>
          <a:ext cx="1344083" cy="1119951"/>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772400" cy="10058400"/>
          </a:xfrm>
          <a:prstGeom prst="roundRect">
            <a:avLst>
              <a:gd name="adj" fmla="val 19"/>
            </a:avLst>
          </a:prstGeom>
          <a:solidFill>
            <a:srgbClr val="FFFFFF"/>
          </a:solidFill>
          <a:ln w="9360">
            <a:noFill/>
            <a:miter lim="800000"/>
            <a:headEnd/>
            <a:tailEnd/>
          </a:ln>
          <a:effectLst/>
        </p:spPr>
        <p:txBody>
          <a:bodyPr wrap="none" anchor="ctr"/>
          <a:lstStyle/>
          <a:p>
            <a:endParaRPr lang="en-US">
              <a:ea typeface="DejaVu Sans" charset="0"/>
              <a:cs typeface="DejaVu Sans" charset="0"/>
            </a:endParaRPr>
          </a:p>
        </p:txBody>
      </p:sp>
      <p:sp>
        <p:nvSpPr>
          <p:cNvPr id="2050" name="AutoShape 2"/>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endParaRPr lang="en-US">
              <a:ea typeface="DejaVu Sans" charset="0"/>
              <a:cs typeface="DejaVu Sans" charset="0"/>
            </a:endParaRPr>
          </a:p>
        </p:txBody>
      </p:sp>
      <p:sp>
        <p:nvSpPr>
          <p:cNvPr id="2051" name="AutoShape 3"/>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endParaRPr lang="en-US">
              <a:ea typeface="DejaVu Sans" charset="0"/>
              <a:cs typeface="DejaVu Sans" charset="0"/>
            </a:endParaRPr>
          </a:p>
        </p:txBody>
      </p:sp>
      <p:sp>
        <p:nvSpPr>
          <p:cNvPr id="13317" name="Rectangle 4"/>
          <p:cNvSpPr>
            <a:spLocks noGrp="1" noChangeArrowheads="1"/>
          </p:cNvSpPr>
          <p:nvPr>
            <p:ph type="sldImg"/>
          </p:nvPr>
        </p:nvSpPr>
        <p:spPr bwMode="auto">
          <a:xfrm>
            <a:off x="1371600" y="763588"/>
            <a:ext cx="5022850" cy="3765550"/>
          </a:xfrm>
          <a:prstGeom prst="rect">
            <a:avLst/>
          </a:prstGeom>
          <a:noFill/>
          <a:ln w="9525">
            <a:noFill/>
            <a:round/>
            <a:headEnd/>
            <a:tailEnd/>
          </a:ln>
        </p:spPr>
      </p:sp>
      <p:sp>
        <p:nvSpPr>
          <p:cNvPr id="2053" name="Rectangle 5"/>
          <p:cNvSpPr>
            <a:spLocks noGrp="1" noChangeArrowheads="1"/>
          </p:cNvSpPr>
          <p:nvPr>
            <p:ph type="body"/>
          </p:nvPr>
        </p:nvSpPr>
        <p:spPr bwMode="auto">
          <a:xfrm>
            <a:off x="777875" y="4776788"/>
            <a:ext cx="6211888" cy="451961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smtClean="0"/>
          </a:p>
        </p:txBody>
      </p:sp>
      <p:sp>
        <p:nvSpPr>
          <p:cNvPr id="2054" name="Text Box 6"/>
          <p:cNvSpPr txBox="1">
            <a:spLocks noChangeArrowheads="1"/>
          </p:cNvSpPr>
          <p:nvPr/>
        </p:nvSpPr>
        <p:spPr bwMode="auto">
          <a:xfrm>
            <a:off x="0" y="0"/>
            <a:ext cx="3371850" cy="501650"/>
          </a:xfrm>
          <a:prstGeom prst="rect">
            <a:avLst/>
          </a:prstGeom>
          <a:noFill/>
          <a:ln w="9525">
            <a:noFill/>
            <a:round/>
            <a:headEnd/>
            <a:tailEnd/>
          </a:ln>
          <a:effectLst/>
        </p:spPr>
        <p:txBody>
          <a:bodyPr wrap="none" anchor="ctr"/>
          <a:lstStyle/>
          <a:p>
            <a:endParaRPr lang="en-US">
              <a:ea typeface="DejaVu Sans" charset="0"/>
              <a:cs typeface="DejaVu Sans" charset="0"/>
            </a:endParaRPr>
          </a:p>
        </p:txBody>
      </p:sp>
      <p:sp>
        <p:nvSpPr>
          <p:cNvPr id="2055" name="Text Box 7"/>
          <p:cNvSpPr txBox="1">
            <a:spLocks noChangeArrowheads="1"/>
          </p:cNvSpPr>
          <p:nvPr/>
        </p:nvSpPr>
        <p:spPr bwMode="auto">
          <a:xfrm>
            <a:off x="4398963" y="0"/>
            <a:ext cx="3371850" cy="501650"/>
          </a:xfrm>
          <a:prstGeom prst="rect">
            <a:avLst/>
          </a:prstGeom>
          <a:noFill/>
          <a:ln w="9525">
            <a:noFill/>
            <a:round/>
            <a:headEnd/>
            <a:tailEnd/>
          </a:ln>
          <a:effectLst/>
        </p:spPr>
        <p:txBody>
          <a:bodyPr wrap="none" anchor="ctr"/>
          <a:lstStyle/>
          <a:p>
            <a:endParaRPr lang="en-US">
              <a:ea typeface="DejaVu Sans" charset="0"/>
              <a:cs typeface="DejaVu Sans" charset="0"/>
            </a:endParaRPr>
          </a:p>
        </p:txBody>
      </p:sp>
      <p:sp>
        <p:nvSpPr>
          <p:cNvPr id="2056" name="Text Box 8"/>
          <p:cNvSpPr txBox="1">
            <a:spLocks noChangeArrowheads="1"/>
          </p:cNvSpPr>
          <p:nvPr/>
        </p:nvSpPr>
        <p:spPr bwMode="auto">
          <a:xfrm>
            <a:off x="0" y="9555163"/>
            <a:ext cx="3371850" cy="501650"/>
          </a:xfrm>
          <a:prstGeom prst="rect">
            <a:avLst/>
          </a:prstGeom>
          <a:noFill/>
          <a:ln w="9525">
            <a:noFill/>
            <a:round/>
            <a:headEnd/>
            <a:tailEnd/>
          </a:ln>
          <a:effectLst/>
        </p:spPr>
        <p:txBody>
          <a:bodyPr wrap="none" anchor="ctr"/>
          <a:lstStyle/>
          <a:p>
            <a:endParaRPr lang="en-US">
              <a:ea typeface="DejaVu Sans" charset="0"/>
              <a:cs typeface="DejaVu Sans" charset="0"/>
            </a:endParaRPr>
          </a:p>
        </p:txBody>
      </p:sp>
      <p:sp>
        <p:nvSpPr>
          <p:cNvPr id="2057" name="Rectangle 9"/>
          <p:cNvSpPr>
            <a:spLocks noGrp="1" noChangeArrowheads="1"/>
          </p:cNvSpPr>
          <p:nvPr>
            <p:ph type="sldNum"/>
          </p:nvPr>
        </p:nvSpPr>
        <p:spPr bwMode="auto">
          <a:xfrm>
            <a:off x="4398963" y="9555163"/>
            <a:ext cx="3367087" cy="49688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DejaVu Sans" charset="0"/>
                <a:cs typeface="DejaVu Sans" charset="0"/>
              </a:defRPr>
            </a:lvl1pPr>
          </a:lstStyle>
          <a:p>
            <a:fld id="{F239BA99-954A-4E25-A455-023240B4CF60}" type="slidenum">
              <a:rPr lang="en-CA"/>
              <a:pPr/>
              <a:t>‹#›</a:t>
            </a:fld>
            <a:endParaRPr lang="en-CA"/>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9"/>
          <p:cNvSpPr>
            <a:spLocks noGrp="1" noChangeArrowheads="1"/>
          </p:cNvSpPr>
          <p:nvPr>
            <p:ph type="sldNum" sz="quarter"/>
          </p:nvPr>
        </p:nvSpPr>
        <p:spPr>
          <a:noFill/>
        </p:spPr>
        <p:txBody>
          <a:bodyPr/>
          <a:lstStyle/>
          <a:p>
            <a:fld id="{A271F778-6F2C-4EBE-9506-46C3B8345C95}" type="slidenum">
              <a:rPr lang="en-CA"/>
              <a:pPr/>
              <a:t>1</a:t>
            </a:fld>
            <a:endParaRPr lang="en-CA"/>
          </a:p>
        </p:txBody>
      </p:sp>
      <p:sp>
        <p:nvSpPr>
          <p:cNvPr id="15363"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7C093BC-8546-4F03-880D-C25E040843F7}"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en-CA" sz="1400">
              <a:solidFill>
                <a:srgbClr val="000000"/>
              </a:solidFill>
              <a:latin typeface="Times New Roman" charset="0"/>
              <a:ea typeface="DejaVu Sans" charset="0"/>
              <a:cs typeface="DejaVu Sans" charset="0"/>
            </a:endParaRPr>
          </a:p>
        </p:txBody>
      </p:sp>
      <p:sp>
        <p:nvSpPr>
          <p:cNvPr id="15364"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15365"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9"/>
          <p:cNvSpPr>
            <a:spLocks noGrp="1" noChangeArrowheads="1"/>
          </p:cNvSpPr>
          <p:nvPr>
            <p:ph type="sldNum" sz="quarter"/>
          </p:nvPr>
        </p:nvSpPr>
        <p:spPr>
          <a:noFill/>
        </p:spPr>
        <p:txBody>
          <a:bodyPr/>
          <a:lstStyle/>
          <a:p>
            <a:fld id="{FC219F35-E15A-453E-B011-180ECD0B35C5}" type="slidenum">
              <a:rPr lang="en-CA"/>
              <a:pPr/>
              <a:t>10</a:t>
            </a:fld>
            <a:endParaRPr lang="en-CA"/>
          </a:p>
        </p:txBody>
      </p:sp>
      <p:sp>
        <p:nvSpPr>
          <p:cNvPr id="33795"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5A3C2F2-85E9-4B20-BF85-7DF4F9CAB1B8}"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CA" sz="1400">
              <a:solidFill>
                <a:srgbClr val="000000"/>
              </a:solidFill>
              <a:latin typeface="Times New Roman" charset="0"/>
              <a:ea typeface="DejaVu Sans" charset="0"/>
              <a:cs typeface="DejaVu Sans" charset="0"/>
            </a:endParaRPr>
          </a:p>
        </p:txBody>
      </p:sp>
      <p:sp>
        <p:nvSpPr>
          <p:cNvPr id="33796"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33797" name="Text Box 3"/>
          <p:cNvSpPr>
            <a:spLocks noChangeArrowheads="1"/>
          </p:cNvSpPr>
          <p:nvPr>
            <p:ph type="body"/>
          </p:nvPr>
        </p:nvSpPr>
        <p:spPr>
          <a:xfrm>
            <a:off x="777875" y="4776788"/>
            <a:ext cx="6215063" cy="653415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b="1" smtClean="0">
                <a:latin typeface="Calibri" charset="0"/>
              </a:rPr>
              <a:t>GRI (Materiality, stakeholder inclusiveness, sustainability content, completeness)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Internationally recognized protocol</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Developed as a consensus standard with stakeholders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Indicators can be customized</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Designed for corporations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b="1" smtClean="0">
                <a:latin typeface="Calibri" charset="0"/>
              </a:rPr>
              <a:t>CSAF</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Designed specifically for colleges and universities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Currently common standard for being used by Canadian institutions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Balanced approach to environmental and socio-economic measures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Founded in building a multistakeholder process around assessment work</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Ensures the assessment is part of a larger management system</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b="1" smtClean="0">
                <a:latin typeface="Calibri" charset="0"/>
              </a:rPr>
              <a:t>STARS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Targeted at US Universities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Designed specifically for campuses using a multi-stakeholder process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Unequal weighting to different indicators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Balanced on sustainability issues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b="1" smtClean="0">
                <a:latin typeface="Calibri" charset="0"/>
              </a:rPr>
              <a:t>AccountAbility assurance standards</a:t>
            </a:r>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000" b="1" smtClean="0">
              <a:latin typeface="Calibri" charset="0"/>
            </a:endParaRPr>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000" smtClean="0">
              <a:latin typeface="Calibri" charset="0"/>
            </a:endParaRPr>
          </a:p>
          <a:p>
            <a:pPr>
              <a:spcBef>
                <a:spcPts val="4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Meant to be used as a framework for auditing a sustainability assessment</a:t>
            </a:r>
          </a:p>
          <a:p>
            <a:pPr>
              <a:spcBef>
                <a:spcPts val="4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Gives credibility and uses an internationally recognized standard for the reporting process</a:t>
            </a:r>
          </a:p>
          <a:p>
            <a:pPr>
              <a:spcBef>
                <a:spcPts val="4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smtClean="0">
                <a:latin typeface="Calibri" charset="0"/>
              </a:rPr>
              <a:t> Could be used in conjunction with any of the others above</a:t>
            </a:r>
          </a:p>
          <a:p>
            <a:pPr>
              <a:spcBef>
                <a:spcPts val="4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000" smtClean="0">
              <a:latin typeface="Calibri" charset="0"/>
            </a:endParaRPr>
          </a:p>
          <a:p>
            <a:pPr>
              <a:spcBef>
                <a:spcPts val="4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000" smtClean="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9"/>
          <p:cNvSpPr>
            <a:spLocks noGrp="1" noChangeArrowheads="1"/>
          </p:cNvSpPr>
          <p:nvPr>
            <p:ph type="sldNum" sz="quarter"/>
          </p:nvPr>
        </p:nvSpPr>
        <p:spPr>
          <a:noFill/>
        </p:spPr>
        <p:txBody>
          <a:bodyPr/>
          <a:lstStyle/>
          <a:p>
            <a:fld id="{DCF4822D-315A-4288-9E59-D14A1C0D9BDC}" type="slidenum">
              <a:rPr lang="en-CA"/>
              <a:pPr/>
              <a:t>11</a:t>
            </a:fld>
            <a:endParaRPr lang="en-CA"/>
          </a:p>
        </p:txBody>
      </p:sp>
      <p:sp>
        <p:nvSpPr>
          <p:cNvPr id="35843" name="Text Box 1"/>
          <p:cNvSpPr txBox="1">
            <a:spLocks noChangeArrowheads="1"/>
          </p:cNvSpPr>
          <p:nvPr/>
        </p:nvSpPr>
        <p:spPr bwMode="auto">
          <a:xfrm>
            <a:off x="1371600" y="763588"/>
            <a:ext cx="5027613" cy="3770312"/>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35844" name="Text Box 2"/>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One of the team members used an innovative participatory action research process to develop sustainability indicator framework for higher education in Canada. The process involved a research team consisting of practionniers, researchers, students, faculty and administration. The resulting framework is freely available, for whoever wants to use it. It was adopted by SYC's sustainable campuses project and used by more then 40 campuses across Canada. To support these efforts, SSG prepared a guidebook to support its use. Version 2.0 was recently completed as a masters thesis by a student in Montreal. Whever possible, SSG liscences its work using the creative commons liscence as opposed to traditional copyright.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9"/>
          <p:cNvSpPr>
            <a:spLocks noGrp="1" noChangeArrowheads="1"/>
          </p:cNvSpPr>
          <p:nvPr>
            <p:ph type="sldNum" sz="quarter"/>
          </p:nvPr>
        </p:nvSpPr>
        <p:spPr>
          <a:noFill/>
        </p:spPr>
        <p:txBody>
          <a:bodyPr/>
          <a:lstStyle/>
          <a:p>
            <a:fld id="{2D4D251C-C4FA-4852-AAB3-F14452BD1BC6}" type="slidenum">
              <a:rPr lang="en-CA"/>
              <a:pPr/>
              <a:t>12</a:t>
            </a:fld>
            <a:endParaRPr lang="en-CA"/>
          </a:p>
        </p:txBody>
      </p:sp>
      <p:sp>
        <p:nvSpPr>
          <p:cNvPr id="37891"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FFFD49B-6136-4882-84A6-6CD4D9749CBB}"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en-CA" sz="1400">
              <a:solidFill>
                <a:srgbClr val="000000"/>
              </a:solidFill>
              <a:latin typeface="Times New Roman" charset="0"/>
              <a:ea typeface="DejaVu Sans" charset="0"/>
              <a:cs typeface="DejaVu Sans" charset="0"/>
            </a:endParaRPr>
          </a:p>
        </p:txBody>
      </p:sp>
      <p:sp>
        <p:nvSpPr>
          <p:cNvPr id="37892"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37893"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9"/>
          <p:cNvSpPr>
            <a:spLocks noGrp="1" noChangeArrowheads="1"/>
          </p:cNvSpPr>
          <p:nvPr>
            <p:ph type="sldNum" sz="quarter"/>
          </p:nvPr>
        </p:nvSpPr>
        <p:spPr>
          <a:noFill/>
        </p:spPr>
        <p:txBody>
          <a:bodyPr/>
          <a:lstStyle/>
          <a:p>
            <a:fld id="{DE17752D-225C-424D-92F1-5125F5E84BE5}" type="slidenum">
              <a:rPr lang="en-CA"/>
              <a:pPr/>
              <a:t>13</a:t>
            </a:fld>
            <a:endParaRPr lang="en-CA"/>
          </a:p>
        </p:txBody>
      </p:sp>
      <p:sp>
        <p:nvSpPr>
          <p:cNvPr id="39939"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25524E8-81BE-4B17-AA4D-514F17BA607F}"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en-CA" sz="1400">
              <a:solidFill>
                <a:srgbClr val="000000"/>
              </a:solidFill>
              <a:latin typeface="Times New Roman" charset="0"/>
              <a:ea typeface="DejaVu Sans" charset="0"/>
              <a:cs typeface="DejaVu Sans" charset="0"/>
            </a:endParaRPr>
          </a:p>
        </p:txBody>
      </p:sp>
      <p:sp>
        <p:nvSpPr>
          <p:cNvPr id="39940"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39941"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9"/>
          <p:cNvSpPr>
            <a:spLocks noGrp="1" noChangeArrowheads="1"/>
          </p:cNvSpPr>
          <p:nvPr>
            <p:ph type="sldNum" sz="quarter"/>
          </p:nvPr>
        </p:nvSpPr>
        <p:spPr>
          <a:noFill/>
        </p:spPr>
        <p:txBody>
          <a:bodyPr/>
          <a:lstStyle/>
          <a:p>
            <a:fld id="{A60EAC06-EFFF-4DDC-8C58-C6935DB9735A}" type="slidenum">
              <a:rPr lang="en-CA"/>
              <a:pPr/>
              <a:t>14</a:t>
            </a:fld>
            <a:endParaRPr lang="en-CA"/>
          </a:p>
        </p:txBody>
      </p:sp>
      <p:sp>
        <p:nvSpPr>
          <p:cNvPr id="41987"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CC5ADFE-EB84-47C8-8BB5-B577BB7F6509}"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14</a:t>
            </a:fld>
            <a:endParaRPr lang="en-CA" sz="1400">
              <a:solidFill>
                <a:srgbClr val="000000"/>
              </a:solidFill>
              <a:latin typeface="Times New Roman" charset="0"/>
              <a:ea typeface="DejaVu Sans" charset="0"/>
              <a:cs typeface="DejaVu Sans" charset="0"/>
            </a:endParaRPr>
          </a:p>
        </p:txBody>
      </p:sp>
      <p:sp>
        <p:nvSpPr>
          <p:cNvPr id="41988"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41989" name="Text Box 3"/>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9"/>
          <p:cNvSpPr>
            <a:spLocks noGrp="1" noChangeArrowheads="1"/>
          </p:cNvSpPr>
          <p:nvPr>
            <p:ph type="sldNum" sz="quarter"/>
          </p:nvPr>
        </p:nvSpPr>
        <p:spPr>
          <a:noFill/>
        </p:spPr>
        <p:txBody>
          <a:bodyPr/>
          <a:lstStyle/>
          <a:p>
            <a:fld id="{924283EA-F46E-477D-8FE4-04CDB5673E5B}" type="slidenum">
              <a:rPr lang="en-CA"/>
              <a:pPr/>
              <a:t>15</a:t>
            </a:fld>
            <a:endParaRPr lang="en-CA"/>
          </a:p>
        </p:txBody>
      </p:sp>
      <p:sp>
        <p:nvSpPr>
          <p:cNvPr id="44035"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64B7035-5D0B-4F18-B634-A11BC2F84046}"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en-CA" sz="1400">
              <a:solidFill>
                <a:srgbClr val="000000"/>
              </a:solidFill>
              <a:latin typeface="Times New Roman" charset="0"/>
              <a:ea typeface="DejaVu Sans" charset="0"/>
              <a:cs typeface="DejaVu Sans" charset="0"/>
            </a:endParaRPr>
          </a:p>
        </p:txBody>
      </p:sp>
      <p:sp>
        <p:nvSpPr>
          <p:cNvPr id="44036"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44037" name="Text Box 3"/>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SSG worked as a consultant to another preeminent sustainability project in North America, Loreto Bay in Mexico. Loreto is the largest adobe construction site i the world, highlighting its dedication to the use of local materials. It is also restoring its watershed ecosystem, using native plants. SSG created a sustainable operations plan for Loreto, including dimensions ranging from human resoures, to agriculture, from management systems to purchasing frameworks. A second piece of work was to identify opportunities for demonstrating innovation in the area of sustainability. These garbage cans represent an innovative approach to waste management.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9"/>
          <p:cNvSpPr>
            <a:spLocks noGrp="1" noChangeArrowheads="1"/>
          </p:cNvSpPr>
          <p:nvPr>
            <p:ph type="sldNum" sz="quarter"/>
          </p:nvPr>
        </p:nvSpPr>
        <p:spPr>
          <a:noFill/>
        </p:spPr>
        <p:txBody>
          <a:bodyPr/>
          <a:lstStyle/>
          <a:p>
            <a:fld id="{BD763DD7-5303-4FAB-910B-02F7DC76FEE5}" type="slidenum">
              <a:rPr lang="en-CA"/>
              <a:pPr/>
              <a:t>16</a:t>
            </a:fld>
            <a:endParaRPr lang="en-CA"/>
          </a:p>
        </p:txBody>
      </p:sp>
      <p:sp>
        <p:nvSpPr>
          <p:cNvPr id="46083"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8801B3B-D6A7-429E-9090-79C38A572255}"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en-CA" sz="1400">
              <a:solidFill>
                <a:srgbClr val="000000"/>
              </a:solidFill>
              <a:latin typeface="Times New Roman" charset="0"/>
              <a:ea typeface="DejaVu Sans" charset="0"/>
              <a:cs typeface="DejaVu Sans" charset="0"/>
            </a:endParaRPr>
          </a:p>
        </p:txBody>
      </p:sp>
      <p:sp>
        <p:nvSpPr>
          <p:cNvPr id="46084"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46085" name="Text Box 3"/>
          <p:cNvSpPr>
            <a:spLocks noChangeArrowheads="1"/>
          </p:cNvSpPr>
          <p:nvPr>
            <p:ph type="body"/>
          </p:nvPr>
        </p:nvSpPr>
        <p:spPr>
          <a:xfrm>
            <a:off x="777875" y="4776788"/>
            <a:ext cx="6216650" cy="15119350"/>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800" smtClean="0">
                <a:latin typeface="Calibri" charset="0"/>
              </a:rPr>
              <a:t>Major Trends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800" smtClean="0">
                <a:latin typeface="Calibri" charset="0"/>
              </a:rPr>
              <a:t>    •      Over the year, the number of schools with commitments to reduce their  greenhouse gas emissions skyrocketed, from fewer than 20 to almost 500 institutions. •     Green Building Diversification – Over 60 higher education green buildings were planned, started,</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800" smtClean="0">
                <a:latin typeface="Calibri" charset="0"/>
              </a:rPr>
              <a:t>          opened, or awarded LEED® certification in 2007.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9"/>
          <p:cNvSpPr>
            <a:spLocks noGrp="1" noChangeArrowheads="1"/>
          </p:cNvSpPr>
          <p:nvPr>
            <p:ph type="sldNum" sz="quarter"/>
          </p:nvPr>
        </p:nvSpPr>
        <p:spPr>
          <a:noFill/>
        </p:spPr>
        <p:txBody>
          <a:bodyPr/>
          <a:lstStyle/>
          <a:p>
            <a:fld id="{6007AF51-A22C-4ACA-9D62-0979BDA147FA}" type="slidenum">
              <a:rPr lang="en-CA"/>
              <a:pPr/>
              <a:t>17</a:t>
            </a:fld>
            <a:endParaRPr lang="en-CA"/>
          </a:p>
        </p:txBody>
      </p:sp>
      <p:sp>
        <p:nvSpPr>
          <p:cNvPr id="48131"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6050A7F-27A2-486D-B2DD-79568A446340}"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en-CA" sz="1400">
              <a:solidFill>
                <a:srgbClr val="000000"/>
              </a:solidFill>
              <a:latin typeface="Times New Roman" charset="0"/>
              <a:ea typeface="DejaVu Sans" charset="0"/>
              <a:cs typeface="DejaVu Sans" charset="0"/>
            </a:endParaRPr>
          </a:p>
        </p:txBody>
      </p:sp>
      <p:sp>
        <p:nvSpPr>
          <p:cNvPr id="48132"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48133"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9"/>
          <p:cNvSpPr>
            <a:spLocks noGrp="1" noChangeArrowheads="1"/>
          </p:cNvSpPr>
          <p:nvPr>
            <p:ph type="sldNum" sz="quarter"/>
          </p:nvPr>
        </p:nvSpPr>
        <p:spPr>
          <a:noFill/>
        </p:spPr>
        <p:txBody>
          <a:bodyPr/>
          <a:lstStyle/>
          <a:p>
            <a:fld id="{F4AEC213-D31A-4C4F-9138-509206AA4ED6}" type="slidenum">
              <a:rPr lang="en-CA"/>
              <a:pPr/>
              <a:t>18</a:t>
            </a:fld>
            <a:endParaRPr lang="en-CA"/>
          </a:p>
        </p:txBody>
      </p:sp>
      <p:sp>
        <p:nvSpPr>
          <p:cNvPr id="50179" name="Text Box 1"/>
          <p:cNvSpPr txBox="1">
            <a:spLocks noChangeArrowheads="1"/>
          </p:cNvSpPr>
          <p:nvPr/>
        </p:nvSpPr>
        <p:spPr bwMode="auto">
          <a:xfrm>
            <a:off x="1371600" y="763588"/>
            <a:ext cx="5027613" cy="3770312"/>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50180" name="Text Box 2"/>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SSG members have been working with Concordia University on its sustainability</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initiatives since their inception, in a project that is nearly identical</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to what Algonquin College has outlined. hired to coordinate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the first sustainability assessment using a multi-stakeholder process.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Concordia</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University was the first educational institution to use the Campus Sustainability</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Assessment Framework, still the most comprehensive report of its type completed in Canada to date. Melissa has presented on the results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of the work at Concordia around North America and most recently at</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Plymouth University in the UK. Social, ecological and economic factors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are carefully integrated into the approach used with Concordia. Performance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of the university is measured in all three areas using distinct sets</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of indicators.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9"/>
          <p:cNvSpPr>
            <a:spLocks noGrp="1" noChangeArrowheads="1"/>
          </p:cNvSpPr>
          <p:nvPr>
            <p:ph type="sldNum" sz="quarter"/>
          </p:nvPr>
        </p:nvSpPr>
        <p:spPr>
          <a:noFill/>
        </p:spPr>
        <p:txBody>
          <a:bodyPr/>
          <a:lstStyle/>
          <a:p>
            <a:fld id="{F85CBD94-5D80-405D-B63E-C2A8C44CD708}" type="slidenum">
              <a:rPr lang="en-CA"/>
              <a:pPr/>
              <a:t>19</a:t>
            </a:fld>
            <a:endParaRPr lang="en-CA"/>
          </a:p>
        </p:txBody>
      </p:sp>
      <p:sp>
        <p:nvSpPr>
          <p:cNvPr id="52227"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B57A790-96AD-4B90-BD44-92BE05CB3299}"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en-CA" sz="1400">
              <a:solidFill>
                <a:srgbClr val="000000"/>
              </a:solidFill>
              <a:latin typeface="Times New Roman" charset="0"/>
              <a:ea typeface="DejaVu Sans" charset="0"/>
              <a:cs typeface="DejaVu Sans" charset="0"/>
            </a:endParaRPr>
          </a:p>
        </p:txBody>
      </p:sp>
      <p:sp>
        <p:nvSpPr>
          <p:cNvPr id="52228"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52229" name="Text Box 3"/>
          <p:cNvSpPr>
            <a:spLocks noChangeArrowheads="1"/>
          </p:cNvSpPr>
          <p:nvPr>
            <p:ph type="body"/>
          </p:nvPr>
        </p:nvSpPr>
        <p:spPr>
          <a:xfrm>
            <a:off x="777875" y="4776788"/>
            <a:ext cx="6215063" cy="4522787"/>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Our experience indicates that the more we can engage all aspects of the campus community, the more successful the long-term effort will be. As a result our process includes a range of instruments that address different communication styles. In order to ensure the relevance and resonance of our communication efforts we hold focus groups at the outset of the process.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At the heart of the engagement strategy is an interactive website. You can post photos, stories, comments, even video to the website- it will be moderated by SSG. Additionally, all documents and studies produced will be placed on this website. Not only does it serve the college community, but other colleges and organisations seeking to undertake this process are able to use it as a resource.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The World Cafe engages people from diverse perspectives  in dialog. This  is a highly effective way of identifying strategic actions, as the creative energy is high when ideas and perspectives collide.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Interviews and articles are conducted with the local media so that the word is spread in this way.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Survey instruments are designed for specific audiences and deployed over the internet with appropriate prizes to encourage participation.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9"/>
          <p:cNvSpPr>
            <a:spLocks noGrp="1" noChangeArrowheads="1"/>
          </p:cNvSpPr>
          <p:nvPr>
            <p:ph type="sldNum" sz="quarter"/>
          </p:nvPr>
        </p:nvSpPr>
        <p:spPr>
          <a:noFill/>
        </p:spPr>
        <p:txBody>
          <a:bodyPr/>
          <a:lstStyle/>
          <a:p>
            <a:fld id="{BB3AF38C-3D51-4FA6-BC1C-049EF3AB00E1}" type="slidenum">
              <a:rPr lang="en-CA"/>
              <a:pPr/>
              <a:t>2</a:t>
            </a:fld>
            <a:endParaRPr lang="en-CA"/>
          </a:p>
        </p:txBody>
      </p:sp>
      <p:sp>
        <p:nvSpPr>
          <p:cNvPr id="17411"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016092C-B943-4FE7-A546-B3623B9D0D67}"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a:t>
            </a:fld>
            <a:endParaRPr lang="en-CA" sz="1400">
              <a:solidFill>
                <a:srgbClr val="000000"/>
              </a:solidFill>
              <a:latin typeface="Times New Roman" charset="0"/>
              <a:ea typeface="DejaVu Sans" charset="0"/>
              <a:cs typeface="DejaVu Sans" charset="0"/>
            </a:endParaRPr>
          </a:p>
        </p:txBody>
      </p:sp>
      <p:sp>
        <p:nvSpPr>
          <p:cNvPr id="17412"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17413" name="Text Box 3"/>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This definition is the latest theoretical concept of sustainability, addressing some of the critical ambiguities represented by the Bruntland definition. But how do you manifest this? One of the best, yet not perfect examples, is Dockside Green in Victoria BC. Lindsay, was on the team that conceived the triple bottom line approach of Dockside Green is. We have also worked as high level sustainable building consultatnts, developed sustainable living guides for residents and tenants. Dockside Green is a LEED Platinum development.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9"/>
          <p:cNvSpPr>
            <a:spLocks noGrp="1" noChangeArrowheads="1"/>
          </p:cNvSpPr>
          <p:nvPr>
            <p:ph type="sldNum" sz="quarter"/>
          </p:nvPr>
        </p:nvSpPr>
        <p:spPr>
          <a:noFill/>
        </p:spPr>
        <p:txBody>
          <a:bodyPr/>
          <a:lstStyle/>
          <a:p>
            <a:fld id="{6400D086-6291-4458-B373-28F22C210817}" type="slidenum">
              <a:rPr lang="en-CA"/>
              <a:pPr/>
              <a:t>20</a:t>
            </a:fld>
            <a:endParaRPr lang="en-CA"/>
          </a:p>
        </p:txBody>
      </p:sp>
      <p:sp>
        <p:nvSpPr>
          <p:cNvPr id="54275"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2A583C2-7CE8-48FA-A91F-97D55CAFE6E1}"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CA" sz="1400">
              <a:solidFill>
                <a:srgbClr val="000000"/>
              </a:solidFill>
              <a:latin typeface="Times New Roman" charset="0"/>
              <a:ea typeface="DejaVu Sans" charset="0"/>
              <a:cs typeface="DejaVu Sans" charset="0"/>
            </a:endParaRPr>
          </a:p>
        </p:txBody>
      </p:sp>
      <p:sp>
        <p:nvSpPr>
          <p:cNvPr id="54276"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54277" name="Text Box 3"/>
          <p:cNvSpPr>
            <a:spLocks noChangeArrowheads="1"/>
          </p:cNvSpPr>
          <p:nvPr>
            <p:ph type="body"/>
          </p:nvPr>
        </p:nvSpPr>
        <p:spPr>
          <a:xfrm>
            <a:off x="777875" y="4776788"/>
            <a:ext cx="6215063" cy="4522787"/>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373188" y="763588"/>
            <a:ext cx="5019675" cy="3765550"/>
          </a:xfrm>
        </p:spPr>
      </p:sp>
      <p:sp>
        <p:nvSpPr>
          <p:cNvPr id="56323" name="Notes Placeholder 2"/>
          <p:cNvSpPr>
            <a:spLocks noGrp="1"/>
          </p:cNvSpPr>
          <p:nvPr>
            <p:ph type="body" idx="1"/>
          </p:nvPr>
        </p:nvSpPr>
        <p:spPr>
          <a:noFill/>
          <a:ln/>
        </p:spPr>
        <p:txBody>
          <a:bodyPr/>
          <a:lstStyle/>
          <a:p>
            <a:endParaRPr lang="en-CA" smtClean="0"/>
          </a:p>
        </p:txBody>
      </p:sp>
      <p:sp>
        <p:nvSpPr>
          <p:cNvPr id="56324" name="Slide Number Placeholder 3"/>
          <p:cNvSpPr>
            <a:spLocks noGrp="1"/>
          </p:cNvSpPr>
          <p:nvPr>
            <p:ph type="sldNum" sz="quarter"/>
          </p:nvPr>
        </p:nvSpPr>
        <p:spPr>
          <a:noFill/>
        </p:spPr>
        <p:txBody>
          <a:bodyPr/>
          <a:lstStyle/>
          <a:p>
            <a:fld id="{BA5444C1-6B06-48B0-BF70-6A0DED0E02DB}" type="slidenum">
              <a:rPr lang="en-CA"/>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9"/>
          <p:cNvSpPr>
            <a:spLocks noGrp="1" noChangeArrowheads="1"/>
          </p:cNvSpPr>
          <p:nvPr>
            <p:ph type="sldNum" sz="quarter"/>
          </p:nvPr>
        </p:nvSpPr>
        <p:spPr>
          <a:noFill/>
        </p:spPr>
        <p:txBody>
          <a:bodyPr/>
          <a:lstStyle/>
          <a:p>
            <a:fld id="{88ADCE36-A922-4064-9369-C7A55447501A}" type="slidenum">
              <a:rPr lang="en-CA"/>
              <a:pPr/>
              <a:t>22</a:t>
            </a:fld>
            <a:endParaRPr lang="en-CA"/>
          </a:p>
        </p:txBody>
      </p:sp>
      <p:sp>
        <p:nvSpPr>
          <p:cNvPr id="58371"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4617299-86B5-4BBD-9F7D-7DB9BF11B243}"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22</a:t>
            </a:fld>
            <a:endParaRPr lang="en-CA" sz="1400">
              <a:solidFill>
                <a:srgbClr val="000000"/>
              </a:solidFill>
              <a:latin typeface="Times New Roman" charset="0"/>
              <a:ea typeface="DejaVu Sans" charset="0"/>
              <a:cs typeface="DejaVu Sans" charset="0"/>
            </a:endParaRPr>
          </a:p>
        </p:txBody>
      </p:sp>
      <p:sp>
        <p:nvSpPr>
          <p:cNvPr id="58372"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58373" name="Text Box 3"/>
          <p:cNvSpPr>
            <a:spLocks noChangeArrowheads="1"/>
          </p:cNvSpPr>
          <p:nvPr>
            <p:ph type="body"/>
          </p:nvPr>
        </p:nvSpPr>
        <p:spPr>
          <a:xfrm>
            <a:off x="777875" y="4776788"/>
            <a:ext cx="6215063" cy="4522787"/>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9"/>
          <p:cNvSpPr>
            <a:spLocks noGrp="1" noChangeArrowheads="1"/>
          </p:cNvSpPr>
          <p:nvPr>
            <p:ph type="sldNum" sz="quarter"/>
          </p:nvPr>
        </p:nvSpPr>
        <p:spPr>
          <a:noFill/>
        </p:spPr>
        <p:txBody>
          <a:bodyPr/>
          <a:lstStyle/>
          <a:p>
            <a:fld id="{71445397-75E5-46C9-9661-58725082C863}" type="slidenum">
              <a:rPr lang="en-CA"/>
              <a:pPr/>
              <a:t>23</a:t>
            </a:fld>
            <a:endParaRPr lang="en-CA"/>
          </a:p>
        </p:txBody>
      </p:sp>
      <p:sp>
        <p:nvSpPr>
          <p:cNvPr id="60419"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D8E4FE4-3B79-45D8-85EB-306DD6352A2C}"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23</a:t>
            </a:fld>
            <a:endParaRPr lang="en-CA" sz="1400">
              <a:solidFill>
                <a:srgbClr val="000000"/>
              </a:solidFill>
              <a:latin typeface="Times New Roman" charset="0"/>
              <a:ea typeface="DejaVu Sans" charset="0"/>
              <a:cs typeface="DejaVu Sans" charset="0"/>
            </a:endParaRPr>
          </a:p>
        </p:txBody>
      </p:sp>
      <p:sp>
        <p:nvSpPr>
          <p:cNvPr id="60420"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0421" name="Text Box 3"/>
          <p:cNvSpPr>
            <a:spLocks noChangeArrowheads="1"/>
          </p:cNvSpPr>
          <p:nvPr>
            <p:ph type="body"/>
          </p:nvPr>
        </p:nvSpPr>
        <p:spPr>
          <a:xfrm>
            <a:off x="777875" y="4776788"/>
            <a:ext cx="6215063" cy="4522787"/>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9"/>
          <p:cNvSpPr>
            <a:spLocks noGrp="1" noChangeArrowheads="1"/>
          </p:cNvSpPr>
          <p:nvPr>
            <p:ph type="sldNum" sz="quarter"/>
          </p:nvPr>
        </p:nvSpPr>
        <p:spPr>
          <a:noFill/>
        </p:spPr>
        <p:txBody>
          <a:bodyPr/>
          <a:lstStyle/>
          <a:p>
            <a:fld id="{B45FB2E4-6436-4AA1-9335-F7D9A10FF4A8}" type="slidenum">
              <a:rPr lang="en-CA"/>
              <a:pPr/>
              <a:t>24</a:t>
            </a:fld>
            <a:endParaRPr lang="en-CA"/>
          </a:p>
        </p:txBody>
      </p:sp>
      <p:sp>
        <p:nvSpPr>
          <p:cNvPr id="62467"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D41583A-B490-4136-8DC4-E3783563911A}"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24</a:t>
            </a:fld>
            <a:endParaRPr lang="en-CA" sz="1400">
              <a:solidFill>
                <a:srgbClr val="000000"/>
              </a:solidFill>
              <a:latin typeface="Times New Roman" charset="0"/>
              <a:ea typeface="DejaVu Sans" charset="0"/>
              <a:cs typeface="DejaVu Sans" charset="0"/>
            </a:endParaRPr>
          </a:p>
        </p:txBody>
      </p:sp>
      <p:sp>
        <p:nvSpPr>
          <p:cNvPr id="62468"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2469" name="Text Box 3"/>
          <p:cNvSpPr>
            <a:spLocks noChangeArrowheads="1"/>
          </p:cNvSpPr>
          <p:nvPr>
            <p:ph type="body"/>
          </p:nvPr>
        </p:nvSpPr>
        <p:spPr>
          <a:xfrm>
            <a:off x="777875" y="4776788"/>
            <a:ext cx="6215063" cy="4522787"/>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9"/>
          <p:cNvSpPr>
            <a:spLocks noGrp="1" noChangeArrowheads="1"/>
          </p:cNvSpPr>
          <p:nvPr>
            <p:ph type="sldNum" sz="quarter"/>
          </p:nvPr>
        </p:nvSpPr>
        <p:spPr>
          <a:noFill/>
        </p:spPr>
        <p:txBody>
          <a:bodyPr/>
          <a:lstStyle/>
          <a:p>
            <a:fld id="{774D62B7-4D16-4D0C-965C-3E74FAFA4848}" type="slidenum">
              <a:rPr lang="en-CA"/>
              <a:pPr/>
              <a:t>25</a:t>
            </a:fld>
            <a:endParaRPr lang="en-CA"/>
          </a:p>
        </p:txBody>
      </p:sp>
      <p:sp>
        <p:nvSpPr>
          <p:cNvPr id="64515"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D73DC30-3298-4251-8594-B6D004F99EEF}"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en-CA" sz="1400">
              <a:solidFill>
                <a:srgbClr val="000000"/>
              </a:solidFill>
              <a:latin typeface="Times New Roman" charset="0"/>
              <a:ea typeface="DejaVu Sans" charset="0"/>
              <a:cs typeface="DejaVu Sans" charset="0"/>
            </a:endParaRPr>
          </a:p>
        </p:txBody>
      </p:sp>
      <p:sp>
        <p:nvSpPr>
          <p:cNvPr id="64516"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4517" name="Text Box 3"/>
          <p:cNvSpPr>
            <a:spLocks noChangeArrowheads="1"/>
          </p:cNvSpPr>
          <p:nvPr>
            <p:ph type="body"/>
          </p:nvPr>
        </p:nvSpPr>
        <p:spPr>
          <a:xfrm>
            <a:off x="777875" y="4776788"/>
            <a:ext cx="6215063" cy="4522787"/>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9"/>
          <p:cNvSpPr>
            <a:spLocks noGrp="1" noChangeArrowheads="1"/>
          </p:cNvSpPr>
          <p:nvPr>
            <p:ph type="sldNum" sz="quarter"/>
          </p:nvPr>
        </p:nvSpPr>
        <p:spPr>
          <a:noFill/>
        </p:spPr>
        <p:txBody>
          <a:bodyPr/>
          <a:lstStyle/>
          <a:p>
            <a:fld id="{E53981CB-5CCF-4752-939B-266B330D9C75}" type="slidenum">
              <a:rPr lang="en-CA"/>
              <a:pPr/>
              <a:t>26</a:t>
            </a:fld>
            <a:endParaRPr lang="en-CA"/>
          </a:p>
        </p:txBody>
      </p:sp>
      <p:sp>
        <p:nvSpPr>
          <p:cNvPr id="66563"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BA11B18-6D20-46C2-8674-1232ABC67257}"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26</a:t>
            </a:fld>
            <a:endParaRPr lang="en-CA" sz="1400">
              <a:solidFill>
                <a:srgbClr val="000000"/>
              </a:solidFill>
              <a:latin typeface="Times New Roman" charset="0"/>
              <a:ea typeface="DejaVu Sans" charset="0"/>
              <a:cs typeface="DejaVu Sans" charset="0"/>
            </a:endParaRPr>
          </a:p>
        </p:txBody>
      </p:sp>
      <p:sp>
        <p:nvSpPr>
          <p:cNvPr id="66564"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6565"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9"/>
          <p:cNvSpPr>
            <a:spLocks noGrp="1" noChangeArrowheads="1"/>
          </p:cNvSpPr>
          <p:nvPr>
            <p:ph type="sldNum" sz="quarter"/>
          </p:nvPr>
        </p:nvSpPr>
        <p:spPr>
          <a:noFill/>
        </p:spPr>
        <p:txBody>
          <a:bodyPr/>
          <a:lstStyle/>
          <a:p>
            <a:fld id="{28F4B758-367D-47DA-8B4C-FB3ACA8CF2D2}" type="slidenum">
              <a:rPr lang="en-CA"/>
              <a:pPr/>
              <a:t>27</a:t>
            </a:fld>
            <a:endParaRPr lang="en-CA"/>
          </a:p>
        </p:txBody>
      </p:sp>
      <p:sp>
        <p:nvSpPr>
          <p:cNvPr id="68611"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5E0A112-5080-42F9-B3BD-2EC37C4B34C1}"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27</a:t>
            </a:fld>
            <a:endParaRPr lang="en-CA" sz="1400">
              <a:solidFill>
                <a:srgbClr val="000000"/>
              </a:solidFill>
              <a:latin typeface="Times New Roman" charset="0"/>
              <a:ea typeface="DejaVu Sans" charset="0"/>
              <a:cs typeface="DejaVu Sans" charset="0"/>
            </a:endParaRPr>
          </a:p>
        </p:txBody>
      </p:sp>
      <p:sp>
        <p:nvSpPr>
          <p:cNvPr id="68612"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68613"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9"/>
          <p:cNvSpPr>
            <a:spLocks noGrp="1" noChangeArrowheads="1"/>
          </p:cNvSpPr>
          <p:nvPr>
            <p:ph type="sldNum" sz="quarter"/>
          </p:nvPr>
        </p:nvSpPr>
        <p:spPr>
          <a:noFill/>
        </p:spPr>
        <p:txBody>
          <a:bodyPr/>
          <a:lstStyle/>
          <a:p>
            <a:fld id="{E4C764A7-F8A3-4B50-B7CB-16973D9B71EE}" type="slidenum">
              <a:rPr lang="en-CA"/>
              <a:pPr/>
              <a:t>28</a:t>
            </a:fld>
            <a:endParaRPr lang="en-CA"/>
          </a:p>
        </p:txBody>
      </p:sp>
      <p:sp>
        <p:nvSpPr>
          <p:cNvPr id="70659"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36F38BD-3056-4C07-A242-DDA6F8A9071F}"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28</a:t>
            </a:fld>
            <a:endParaRPr lang="en-CA" sz="1400">
              <a:solidFill>
                <a:srgbClr val="000000"/>
              </a:solidFill>
              <a:latin typeface="Times New Roman" charset="0"/>
              <a:ea typeface="DejaVu Sans" charset="0"/>
              <a:cs typeface="DejaVu Sans" charset="0"/>
            </a:endParaRPr>
          </a:p>
        </p:txBody>
      </p:sp>
      <p:sp>
        <p:nvSpPr>
          <p:cNvPr id="70660"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70661"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9"/>
          <p:cNvSpPr>
            <a:spLocks noGrp="1" noChangeArrowheads="1"/>
          </p:cNvSpPr>
          <p:nvPr>
            <p:ph type="sldNum" sz="quarter"/>
          </p:nvPr>
        </p:nvSpPr>
        <p:spPr>
          <a:noFill/>
        </p:spPr>
        <p:txBody>
          <a:bodyPr/>
          <a:lstStyle/>
          <a:p>
            <a:fld id="{60AF7F4C-8A7A-458B-94D7-1AED6E158376}" type="slidenum">
              <a:rPr lang="en-CA"/>
              <a:pPr/>
              <a:t>29</a:t>
            </a:fld>
            <a:endParaRPr lang="en-CA"/>
          </a:p>
        </p:txBody>
      </p:sp>
      <p:sp>
        <p:nvSpPr>
          <p:cNvPr id="72707"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95A67A8-C407-4503-9663-D0BA89D91B74}"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29</a:t>
            </a:fld>
            <a:endParaRPr lang="en-CA" sz="1400">
              <a:solidFill>
                <a:srgbClr val="000000"/>
              </a:solidFill>
              <a:latin typeface="Times New Roman" charset="0"/>
              <a:ea typeface="DejaVu Sans" charset="0"/>
              <a:cs typeface="DejaVu Sans" charset="0"/>
            </a:endParaRPr>
          </a:p>
        </p:txBody>
      </p:sp>
      <p:sp>
        <p:nvSpPr>
          <p:cNvPr id="72708"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72709"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9"/>
          <p:cNvSpPr>
            <a:spLocks noGrp="1" noChangeArrowheads="1"/>
          </p:cNvSpPr>
          <p:nvPr>
            <p:ph type="sldNum" sz="quarter"/>
          </p:nvPr>
        </p:nvSpPr>
        <p:spPr>
          <a:noFill/>
        </p:spPr>
        <p:txBody>
          <a:bodyPr/>
          <a:lstStyle/>
          <a:p>
            <a:fld id="{BABD1D72-15EF-4763-A4D1-9F2A14D7F852}" type="slidenum">
              <a:rPr lang="en-CA"/>
              <a:pPr/>
              <a:t>3</a:t>
            </a:fld>
            <a:endParaRPr lang="en-CA"/>
          </a:p>
        </p:txBody>
      </p:sp>
      <p:sp>
        <p:nvSpPr>
          <p:cNvPr id="19459"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C2F2BB4-16D3-4F7D-AC92-BB512E29C285}"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en-CA" sz="1400">
              <a:solidFill>
                <a:srgbClr val="000000"/>
              </a:solidFill>
              <a:latin typeface="Times New Roman" charset="0"/>
              <a:ea typeface="DejaVu Sans" charset="0"/>
              <a:cs typeface="DejaVu Sans" charset="0"/>
            </a:endParaRPr>
          </a:p>
        </p:txBody>
      </p:sp>
      <p:sp>
        <p:nvSpPr>
          <p:cNvPr id="19460"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19461" name="Text Box 3"/>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This definition is the latest theoretical concept of sustainability, addressing some of the critical ambiguities represented by the Bruntland definition. But how do you manifest this? One of the best, yet not perfect examples, is Dockside Green in Victoria BC. Lindsay, was on the team that conceived the triple bottom line approach of Dockside Green is. We have also worked as high level sustainable building consultatnts, developed sustainable living guides for residents and tenants. Dockside Green is a LEED Platinum development.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9"/>
          <p:cNvSpPr>
            <a:spLocks noGrp="1" noChangeArrowheads="1"/>
          </p:cNvSpPr>
          <p:nvPr>
            <p:ph type="sldNum" sz="quarter"/>
          </p:nvPr>
        </p:nvSpPr>
        <p:spPr>
          <a:noFill/>
        </p:spPr>
        <p:txBody>
          <a:bodyPr/>
          <a:lstStyle/>
          <a:p>
            <a:fld id="{2897537D-B15E-4E2A-B778-477F1D1C3622}" type="slidenum">
              <a:rPr lang="en-CA"/>
              <a:pPr/>
              <a:t>30</a:t>
            </a:fld>
            <a:endParaRPr lang="en-CA"/>
          </a:p>
        </p:txBody>
      </p:sp>
      <p:sp>
        <p:nvSpPr>
          <p:cNvPr id="74755"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FDECBC0-532B-41FB-AE51-8E913CFFCF98}"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30</a:t>
            </a:fld>
            <a:endParaRPr lang="en-CA" sz="1400">
              <a:solidFill>
                <a:srgbClr val="000000"/>
              </a:solidFill>
              <a:latin typeface="Times New Roman" charset="0"/>
              <a:ea typeface="DejaVu Sans" charset="0"/>
              <a:cs typeface="DejaVu Sans" charset="0"/>
            </a:endParaRPr>
          </a:p>
        </p:txBody>
      </p:sp>
      <p:sp>
        <p:nvSpPr>
          <p:cNvPr id="74756"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74757" name="Text Box 3"/>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Critical to this process  is the tone and messaging.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we take considerable care in the way in which we frame our messsaging- for Algonquin College will began the  process with focus groups to identify  messagintgthat is appropriate and resonates throughout the process.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9"/>
          <p:cNvSpPr>
            <a:spLocks noGrp="1" noChangeArrowheads="1"/>
          </p:cNvSpPr>
          <p:nvPr>
            <p:ph type="sldNum" sz="quarter"/>
          </p:nvPr>
        </p:nvSpPr>
        <p:spPr>
          <a:noFill/>
        </p:spPr>
        <p:txBody>
          <a:bodyPr/>
          <a:lstStyle/>
          <a:p>
            <a:fld id="{1140C4D0-122C-45FA-85C6-5DE3E28F560A}" type="slidenum">
              <a:rPr lang="en-CA"/>
              <a:pPr/>
              <a:t>31</a:t>
            </a:fld>
            <a:endParaRPr lang="en-CA"/>
          </a:p>
        </p:txBody>
      </p:sp>
      <p:sp>
        <p:nvSpPr>
          <p:cNvPr id="76803"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14E1581-DD3E-47CF-A5D1-06BB37043A21}"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31</a:t>
            </a:fld>
            <a:endParaRPr lang="en-CA" sz="1400">
              <a:solidFill>
                <a:srgbClr val="000000"/>
              </a:solidFill>
              <a:latin typeface="Times New Roman" charset="0"/>
              <a:ea typeface="DejaVu Sans" charset="0"/>
              <a:cs typeface="DejaVu Sans" charset="0"/>
            </a:endParaRPr>
          </a:p>
        </p:txBody>
      </p:sp>
      <p:sp>
        <p:nvSpPr>
          <p:cNvPr id="76804"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76805"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1373188" y="763588"/>
            <a:ext cx="5019675" cy="3765550"/>
          </a:xfrm>
        </p:spPr>
      </p:sp>
      <p:sp>
        <p:nvSpPr>
          <p:cNvPr id="21507" name="Notes Placeholder 2"/>
          <p:cNvSpPr>
            <a:spLocks noGrp="1"/>
          </p:cNvSpPr>
          <p:nvPr>
            <p:ph type="body" idx="1"/>
          </p:nvPr>
        </p:nvSpPr>
        <p:spPr>
          <a:noFill/>
          <a:ln/>
        </p:spPr>
        <p:txBody>
          <a:bodyPr/>
          <a:lstStyle/>
          <a:p>
            <a:endParaRPr lang="en-CA" smtClean="0"/>
          </a:p>
        </p:txBody>
      </p:sp>
      <p:sp>
        <p:nvSpPr>
          <p:cNvPr id="21508" name="Slide Number Placeholder 3"/>
          <p:cNvSpPr>
            <a:spLocks noGrp="1"/>
          </p:cNvSpPr>
          <p:nvPr>
            <p:ph type="sldNum" sz="quarter"/>
          </p:nvPr>
        </p:nvSpPr>
        <p:spPr>
          <a:noFill/>
        </p:spPr>
        <p:txBody>
          <a:bodyPr/>
          <a:lstStyle/>
          <a:p>
            <a:fld id="{AE897414-CAD4-4B57-BB5D-F4EED73AC24E}" type="slidenum">
              <a:rPr lang="en-CA"/>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9"/>
          <p:cNvSpPr>
            <a:spLocks noGrp="1" noChangeArrowheads="1"/>
          </p:cNvSpPr>
          <p:nvPr>
            <p:ph type="sldNum" sz="quarter"/>
          </p:nvPr>
        </p:nvSpPr>
        <p:spPr>
          <a:noFill/>
        </p:spPr>
        <p:txBody>
          <a:bodyPr/>
          <a:lstStyle/>
          <a:p>
            <a:fld id="{5C53461A-7EFA-4DF7-B8AF-477D677EA1A7}" type="slidenum">
              <a:rPr lang="en-CA"/>
              <a:pPr/>
              <a:t>5</a:t>
            </a:fld>
            <a:endParaRPr lang="en-CA"/>
          </a:p>
        </p:txBody>
      </p:sp>
      <p:sp>
        <p:nvSpPr>
          <p:cNvPr id="23555"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C64B525-66AD-4515-8FE2-6AA42897642D}"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a:t>
            </a:fld>
            <a:endParaRPr lang="en-CA" sz="1400">
              <a:solidFill>
                <a:srgbClr val="000000"/>
              </a:solidFill>
              <a:latin typeface="Times New Roman" charset="0"/>
              <a:ea typeface="DejaVu Sans" charset="0"/>
              <a:cs typeface="DejaVu Sans" charset="0"/>
            </a:endParaRPr>
          </a:p>
        </p:txBody>
      </p:sp>
      <p:sp>
        <p:nvSpPr>
          <p:cNvPr id="23556"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23557" name="Text Box 3"/>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This definition is the latest theoretical concept of sustainability, addressing some of the critical ambiguities represented by the Bruntland definition. But how do you manifest this? One of the best, yet not perfect examples, is Dockside Green in Victoria BC. Lindsay, was on the team that conceived the triple bottom line approach of Dockside Green is. We have also worked as high level sustainable building consultatnts, developed sustainable living guides for residents and tenants. Dockside Green is a LEED Platinum development.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9"/>
          <p:cNvSpPr>
            <a:spLocks noGrp="1" noChangeArrowheads="1"/>
          </p:cNvSpPr>
          <p:nvPr>
            <p:ph type="sldNum" sz="quarter"/>
          </p:nvPr>
        </p:nvSpPr>
        <p:spPr>
          <a:noFill/>
        </p:spPr>
        <p:txBody>
          <a:bodyPr/>
          <a:lstStyle/>
          <a:p>
            <a:fld id="{805FEB39-D01E-42FE-B7F0-41E47D69F903}" type="slidenum">
              <a:rPr lang="en-CA"/>
              <a:pPr/>
              <a:t>6</a:t>
            </a:fld>
            <a:endParaRPr lang="en-CA"/>
          </a:p>
        </p:txBody>
      </p:sp>
      <p:sp>
        <p:nvSpPr>
          <p:cNvPr id="25603"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AA615F1-0F25-4530-9EF7-764489AA2EED}"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a:t>
            </a:fld>
            <a:endParaRPr lang="en-CA" sz="1400">
              <a:solidFill>
                <a:srgbClr val="000000"/>
              </a:solidFill>
              <a:latin typeface="Times New Roman" charset="0"/>
              <a:ea typeface="DejaVu Sans" charset="0"/>
              <a:cs typeface="DejaVu Sans" charset="0"/>
            </a:endParaRPr>
          </a:p>
        </p:txBody>
      </p:sp>
      <p:sp>
        <p:nvSpPr>
          <p:cNvPr id="25604"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25605" name="Text Box 3"/>
          <p:cNvSpPr>
            <a:spLocks noChangeArrowheads="1"/>
          </p:cNvSpPr>
          <p:nvPr>
            <p:ph type="body"/>
          </p:nvPr>
        </p:nvSpPr>
        <p:spPr>
          <a:xfrm>
            <a:off x="777875" y="4776788"/>
            <a:ext cx="6213475" cy="4521200"/>
          </a:xfrm>
          <a:noFill/>
          <a:ln/>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9"/>
          <p:cNvSpPr>
            <a:spLocks noGrp="1" noChangeArrowheads="1"/>
          </p:cNvSpPr>
          <p:nvPr>
            <p:ph type="sldNum" sz="quarter"/>
          </p:nvPr>
        </p:nvSpPr>
        <p:spPr>
          <a:noFill/>
        </p:spPr>
        <p:txBody>
          <a:bodyPr/>
          <a:lstStyle/>
          <a:p>
            <a:fld id="{44361EFD-3A6D-413C-BD81-1615B3080046}" type="slidenum">
              <a:rPr lang="en-CA"/>
              <a:pPr/>
              <a:t>7</a:t>
            </a:fld>
            <a:endParaRPr lang="en-CA"/>
          </a:p>
        </p:txBody>
      </p:sp>
      <p:sp>
        <p:nvSpPr>
          <p:cNvPr id="27651"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AF520CA-75F6-45AA-8D9D-17F65A291D52}"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a:t>
            </a:fld>
            <a:endParaRPr lang="en-CA" sz="1400">
              <a:solidFill>
                <a:srgbClr val="000000"/>
              </a:solidFill>
              <a:latin typeface="Times New Roman" charset="0"/>
              <a:ea typeface="DejaVu Sans" charset="0"/>
              <a:cs typeface="DejaVu Sans" charset="0"/>
            </a:endParaRPr>
          </a:p>
        </p:txBody>
      </p:sp>
      <p:sp>
        <p:nvSpPr>
          <p:cNvPr id="27652"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27653" name="Text Box 3"/>
          <p:cNvSpPr>
            <a:spLocks noChangeArrowheads="1"/>
          </p:cNvSpPr>
          <p:nvPr>
            <p:ph type="body"/>
          </p:nvPr>
        </p:nvSpPr>
        <p:spPr>
          <a:xfrm>
            <a:off x="777875" y="4776788"/>
            <a:ext cx="6215063" cy="4522787"/>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we need to ask the question in every profession- what are your opportunitis to further sustainability?</a:t>
            </a:r>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Nurse who understands the impacts of VOCs from paint</a:t>
            </a:r>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Carpenters and cabinetmakers who understand ecological forestry</a:t>
            </a:r>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Cooks that use local, organic and fair trade ingredients</a:t>
            </a:r>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Early childhood educators that understand environmental education</a:t>
            </a:r>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Office administrators who set up computers to turn off automatically and reduce paper consumption</a:t>
            </a:r>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a:p>
            <a:pPr>
              <a:spcBef>
                <a:spcPts val="450"/>
              </a:spcBef>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Education happens not only in the classroom but also via the physical building and the way in which the organisation is run.... the hidden curriculum.</a:t>
            </a:r>
          </a:p>
          <a:p>
            <a:pPr>
              <a:spcBef>
                <a:spcPts val="4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9"/>
          <p:cNvSpPr>
            <a:spLocks noGrp="1" noChangeArrowheads="1"/>
          </p:cNvSpPr>
          <p:nvPr>
            <p:ph type="sldNum" sz="quarter"/>
          </p:nvPr>
        </p:nvSpPr>
        <p:spPr>
          <a:noFill/>
        </p:spPr>
        <p:txBody>
          <a:bodyPr/>
          <a:lstStyle/>
          <a:p>
            <a:fld id="{BA746CCB-C72C-4CC8-A746-BE7650B54217}" type="slidenum">
              <a:rPr lang="en-CA"/>
              <a:pPr/>
              <a:t>8</a:t>
            </a:fld>
            <a:endParaRPr lang="en-CA"/>
          </a:p>
        </p:txBody>
      </p:sp>
      <p:sp>
        <p:nvSpPr>
          <p:cNvPr id="29699"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CE69E51-8917-410D-8197-4C5331B4080A}"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en-CA" sz="1400">
              <a:solidFill>
                <a:srgbClr val="000000"/>
              </a:solidFill>
              <a:latin typeface="Times New Roman" charset="0"/>
              <a:ea typeface="DejaVu Sans" charset="0"/>
              <a:cs typeface="DejaVu Sans" charset="0"/>
            </a:endParaRPr>
          </a:p>
        </p:txBody>
      </p:sp>
      <p:sp>
        <p:nvSpPr>
          <p:cNvPr id="29700"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29701" name="Text Box 3"/>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Critical to this process  is the tone and messaging.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mtClean="0"/>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we take considerable care in the way in which we frame our messsaging- for Algonquin College will began the  process with focus groups to identify  messagintgthat is appropriate and resonates throughout the process.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9"/>
          <p:cNvSpPr>
            <a:spLocks noGrp="1" noChangeArrowheads="1"/>
          </p:cNvSpPr>
          <p:nvPr>
            <p:ph type="sldNum" sz="quarter"/>
          </p:nvPr>
        </p:nvSpPr>
        <p:spPr>
          <a:noFill/>
        </p:spPr>
        <p:txBody>
          <a:bodyPr/>
          <a:lstStyle/>
          <a:p>
            <a:fld id="{0645088D-19DB-4BD9-9DB4-FAC2BD853C17}" type="slidenum">
              <a:rPr lang="en-CA"/>
              <a:pPr/>
              <a:t>9</a:t>
            </a:fld>
            <a:endParaRPr lang="en-CA"/>
          </a:p>
        </p:txBody>
      </p:sp>
      <p:sp>
        <p:nvSpPr>
          <p:cNvPr id="31747" name="Text Box 1"/>
          <p:cNvSpPr txBox="1">
            <a:spLocks noChangeArrowheads="1"/>
          </p:cNvSpPr>
          <p:nvPr/>
        </p:nvSpPr>
        <p:spPr bwMode="auto">
          <a:xfrm>
            <a:off x="4398963" y="9555163"/>
            <a:ext cx="3371850" cy="501650"/>
          </a:xfrm>
          <a:prstGeom prst="rect">
            <a:avLst/>
          </a:prstGeom>
          <a:noFill/>
          <a:ln w="9525">
            <a:noFill/>
            <a:round/>
            <a:headEnd/>
            <a:tailEnd/>
          </a:ln>
        </p:spPr>
        <p:txBody>
          <a:bodyPr lIns="0" tIns="0" rIns="0" bIns="0" anchor="b"/>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33A5BAB-9C48-4DD9-B63D-3A7240718699}" type="slidenum">
              <a:rPr lang="en-CA" sz="1400">
                <a:solidFill>
                  <a:srgbClr val="000000"/>
                </a:solidFill>
                <a:latin typeface="Times New Roman" charset="0"/>
                <a:ea typeface="DejaVu Sans" charset="0"/>
                <a:cs typeface="DejaVu Sans"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endParaRPr lang="en-CA" sz="1400">
              <a:solidFill>
                <a:srgbClr val="000000"/>
              </a:solidFill>
              <a:latin typeface="Times New Roman" charset="0"/>
              <a:ea typeface="DejaVu Sans" charset="0"/>
              <a:cs typeface="DejaVu Sans" charset="0"/>
            </a:endParaRPr>
          </a:p>
        </p:txBody>
      </p:sp>
      <p:sp>
        <p:nvSpPr>
          <p:cNvPr id="31748" name="Text Box 2"/>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p:spPr>
        <p:txBody>
          <a:bodyPr wrap="none" anchor="ctr"/>
          <a:lstStyle/>
          <a:p>
            <a:endParaRPr lang="en-US">
              <a:ea typeface="DejaVu Sans" charset="0"/>
              <a:cs typeface="DejaVu Sans" charset="0"/>
            </a:endParaRPr>
          </a:p>
        </p:txBody>
      </p:sp>
      <p:sp>
        <p:nvSpPr>
          <p:cNvPr id="31749" name="Text Box 3"/>
          <p:cNvSpPr>
            <a:spLocks noChangeArrowheads="1"/>
          </p:cNvSpPr>
          <p:nvPr>
            <p:ph type="body"/>
          </p:nvPr>
        </p:nvSpPr>
        <p:spPr>
          <a:xfrm>
            <a:off x="777875" y="4776788"/>
            <a:ext cx="6216650" cy="4525962"/>
          </a:xfrm>
          <a:noFill/>
          <a:ln/>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mtClean="0"/>
              <a:t>What does the theory of sustainability mean to education? This is a question that universities and colleges around the world are formulating as we speak.</a:t>
            </a:r>
            <a:r>
              <a:rPr lang="en-CA" smtClean="0">
                <a:solidFill>
                  <a:srgbClr val="FF0000"/>
                </a:solidFill>
              </a:rPr>
              <a:t> </a:t>
            </a:r>
            <a:r>
              <a:rPr lang="en-CA" smtClean="0"/>
              <a:t>The key thinker is David Orr,  author of Earth in Mind and Director of Environmental Education at Oberlin College in the US&gt;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CA"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fld id="{1430E1D1-744F-46D4-9776-26C86475D9B7}" type="slidenum">
              <a:rPr lang="en-CA"/>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fld id="{80DF8A46-E620-4C31-8275-3094E86B43FF}" type="slidenum">
              <a:rPr lang="en-CA"/>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2500" y="301625"/>
            <a:ext cx="2265363" cy="6450013"/>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503238" y="301625"/>
            <a:ext cx="6646862" cy="6450013"/>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fld id="{5197AE9D-7865-49AB-83A8-B530322D3818}" type="slidenum">
              <a:rPr lang="en-CA"/>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fld id="{3E15E1C9-DD19-42F1-98CC-A7F7F4CAB659}" type="slidenum">
              <a:rPr lang="en-CA"/>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fld id="{26551705-8644-48DC-BB6F-8C31F82EF474}" type="slidenum">
              <a:rPr lang="en-CA"/>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503238" y="1768475"/>
            <a:ext cx="4456112"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5111750" y="1768475"/>
            <a:ext cx="4456113"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fld id="{22BA3C15-45F8-401E-B8A5-EE872401DF7D}" type="slidenum">
              <a:rPr lang="en-CA"/>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fld id="{06025E58-22D8-4E69-A1CB-8F584BABE589}" type="slidenum">
              <a:rPr lang="en-CA"/>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fld id="{47BAF80D-988A-4226-9EBF-5728F1BE7753}" type="slidenum">
              <a:rPr lang="en-CA"/>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E9105EEF-6080-4F54-B185-46F8380F3312}" type="slidenum">
              <a:rPr lang="en-CA"/>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fld id="{5CFADBDA-9F27-4AD3-AD30-8E1F4E5C4431}" type="slidenum">
              <a:rPr lang="en-CA"/>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fld id="{7ABDC860-2980-4B9B-9751-C1D37AE87BDB}" type="slidenum">
              <a:rPr lang="en-CA"/>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4625" cy="1255713"/>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Master title style</a:t>
            </a:r>
          </a:p>
        </p:txBody>
      </p:sp>
      <p:sp>
        <p:nvSpPr>
          <p:cNvPr id="1027" name="Rectangle 2"/>
          <p:cNvSpPr>
            <a:spLocks noGrp="1" noChangeArrowheads="1"/>
          </p:cNvSpPr>
          <p:nvPr>
            <p:ph type="body" idx="1"/>
          </p:nvPr>
        </p:nvSpPr>
        <p:spPr bwMode="auto">
          <a:xfrm>
            <a:off x="503238" y="1768475"/>
            <a:ext cx="9064625" cy="4983163"/>
          </a:xfrm>
          <a:prstGeom prst="rect">
            <a:avLst/>
          </a:prstGeom>
          <a:noFill/>
          <a:ln w="9525">
            <a:noFill/>
            <a:round/>
            <a:headEnd/>
            <a:tailEnd/>
          </a:ln>
        </p:spPr>
        <p:txBody>
          <a:bodyPr vert="horz" wrap="square" lIns="0" tIns="2808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Text Box 3"/>
          <p:cNvSpPr txBox="1">
            <a:spLocks noChangeArrowheads="1"/>
          </p:cNvSpPr>
          <p:nvPr/>
        </p:nvSpPr>
        <p:spPr bwMode="auto">
          <a:xfrm>
            <a:off x="503238" y="6886575"/>
            <a:ext cx="2346325" cy="519113"/>
          </a:xfrm>
          <a:prstGeom prst="rect">
            <a:avLst/>
          </a:prstGeom>
          <a:noFill/>
          <a:ln w="9525">
            <a:noFill/>
            <a:round/>
            <a:headEnd/>
            <a:tailEnd/>
          </a:ln>
          <a:effectLst/>
        </p:spPr>
        <p:txBody>
          <a:bodyPr wrap="none" anchor="ctr"/>
          <a:lstStyle/>
          <a:p>
            <a:endParaRPr lang="en-US"/>
          </a:p>
        </p:txBody>
      </p:sp>
      <p:sp>
        <p:nvSpPr>
          <p:cNvPr id="1028" name="Text Box 4"/>
          <p:cNvSpPr txBox="1">
            <a:spLocks noChangeArrowheads="1"/>
          </p:cNvSpPr>
          <p:nvPr/>
        </p:nvSpPr>
        <p:spPr bwMode="auto">
          <a:xfrm>
            <a:off x="3448050" y="6886575"/>
            <a:ext cx="3194050" cy="519113"/>
          </a:xfrm>
          <a:prstGeom prst="rect">
            <a:avLst/>
          </a:prstGeom>
          <a:noFill/>
          <a:ln w="9525">
            <a:noFill/>
            <a:round/>
            <a:headEnd/>
            <a:tailEnd/>
          </a:ln>
          <a:effectLst/>
        </p:spPr>
        <p:txBody>
          <a:bodyPr wrap="none" anchor="ctr"/>
          <a:lstStyle/>
          <a:p>
            <a:endParaRPr lang="en-US"/>
          </a:p>
        </p:txBody>
      </p:sp>
      <p:sp>
        <p:nvSpPr>
          <p:cNvPr id="1029" name="Rectangle 5"/>
          <p:cNvSpPr>
            <a:spLocks noGrp="1" noChangeArrowheads="1"/>
          </p:cNvSpPr>
          <p:nvPr>
            <p:ph type="sldNum"/>
          </p:nvPr>
        </p:nvSpPr>
        <p:spPr bwMode="auto">
          <a:xfrm>
            <a:off x="7226300" y="6886575"/>
            <a:ext cx="2341563" cy="5143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defRPr sz="1400">
                <a:solidFill>
                  <a:srgbClr val="000000"/>
                </a:solidFill>
                <a:latin typeface="Times New Roman" charset="0"/>
              </a:defRPr>
            </a:lvl1pPr>
          </a:lstStyle>
          <a:p>
            <a:fld id="{BBBBDBCD-D06E-4D88-B073-3470EB4700D3}" type="slidenum">
              <a:rPr lang="en-CA"/>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DejaVu Sans" charset="0"/>
          <a:cs typeface="DejaVu Sans"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DejaVu Sans" charset="0"/>
          <a:cs typeface="DejaVu Sans"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DejaVu Sans" charset="0"/>
          <a:cs typeface="DejaVu Sans"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DejaVu Sans" charset="0"/>
          <a:cs typeface="DejaVu Sans"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DejaVu Sans" charset="0"/>
          <a:cs typeface="DejaVu Sans"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DejaVu Sans" charset="0"/>
          <a:cs typeface="DejaVu Sans"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DejaVu Sans" charset="0"/>
          <a:cs typeface="DejaVu Sans"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DejaVu Sans" charset="0"/>
          <a:cs typeface="DejaVu Sans"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buChar char="•"/>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buChar char="–"/>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buChar char="•"/>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buChar char="–"/>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buChar char="»"/>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Microsoft_Office_Word_97_-_2003_Document1.doc"/><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1.bin"/><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Microsoft_Office_Word_97_-_2003_Document2.doc"/><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0" y="404813"/>
            <a:ext cx="10080625" cy="6048375"/>
          </a:xfrm>
          <a:prstGeom prst="rect">
            <a:avLst/>
          </a:prstGeom>
          <a:solidFill>
            <a:srgbClr val="CCCCCC"/>
          </a:solidFill>
          <a:ln w="9525">
            <a:noFill/>
            <a:round/>
            <a:headEnd/>
            <a:tailEnd/>
          </a:ln>
        </p:spPr>
        <p:txBody>
          <a:bodyPr wrap="none" lIns="90000" tIns="46800" rIns="90000" bIns="46800"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CA">
                <a:solidFill>
                  <a:srgbClr val="000000"/>
                </a:solidFill>
              </a:rPr>
              <a:t>x</a:t>
            </a:r>
          </a:p>
        </p:txBody>
      </p:sp>
      <p:pic>
        <p:nvPicPr>
          <p:cNvPr id="14339"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14340" name="Rectangle 3"/>
          <p:cNvSpPr>
            <a:spLocks noChangeArrowheads="1"/>
          </p:cNvSpPr>
          <p:nvPr/>
        </p:nvSpPr>
        <p:spPr bwMode="auto">
          <a:xfrm>
            <a:off x="315913" y="4237038"/>
            <a:ext cx="9715500" cy="2628900"/>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a:solidFill>
                <a:schemeClr val="tx1"/>
              </a:solidFill>
              <a:latin typeface="Garamond" charset="0"/>
              <a:ea typeface="Garamond" charset="0"/>
              <a:cs typeface="Garamond"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chemeClr val="tx1"/>
                </a:solidFill>
                <a:latin typeface="Garamond" charset="0"/>
                <a:ea typeface="Garamond" charset="0"/>
                <a:cs typeface="Garamond" charset="0"/>
              </a:rPr>
              <a:t>2nd National Canadian Sustainability Indicators Network Conference</a:t>
            </a:r>
          </a:p>
          <a:p>
            <a:pPr hangingPunct="1">
              <a:lnSpc>
                <a:spcPct val="10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chemeClr val="tx1"/>
                </a:solidFill>
                <a:latin typeface="Garamond" charset="0"/>
                <a:ea typeface="Garamond" charset="0"/>
                <a:cs typeface="Garamond" charset="0"/>
              </a:rPr>
              <a:t>Walking the Talk: Sustainability Assessments and Real Change</a:t>
            </a:r>
          </a:p>
          <a:p>
            <a:pPr hangingPunct="1">
              <a:lnSpc>
                <a:spcPct val="10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a:solidFill>
                <a:schemeClr val="tx1"/>
              </a:solidFill>
              <a:latin typeface="Garamond" charset="0"/>
              <a:ea typeface="Garamond" charset="0"/>
              <a:cs typeface="Garamond" charset="0"/>
            </a:endParaRPr>
          </a:p>
          <a:p>
            <a:pPr hangingPunct="1">
              <a:lnSpc>
                <a:spcPct val="10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000000"/>
                </a:solidFill>
                <a:latin typeface="Garamond" charset="0"/>
                <a:ea typeface="Garamond" charset="0"/>
                <a:cs typeface="Garamond" charset="0"/>
              </a:rPr>
              <a:t>March 2</a:t>
            </a:r>
            <a:r>
              <a:rPr lang="en-US" sz="2400" b="1" baseline="30000">
                <a:solidFill>
                  <a:srgbClr val="000000"/>
                </a:solidFill>
                <a:latin typeface="Garamond" charset="0"/>
                <a:ea typeface="Garamond" charset="0"/>
                <a:cs typeface="Garamond" charset="0"/>
              </a:rPr>
              <a:t>nd</a:t>
            </a:r>
            <a:r>
              <a:rPr lang="en-US" sz="2400" b="1">
                <a:solidFill>
                  <a:srgbClr val="000000"/>
                </a:solidFill>
                <a:latin typeface="Garamond" charset="0"/>
                <a:ea typeface="Garamond" charset="0"/>
                <a:cs typeface="Garamond" charset="0"/>
              </a:rPr>
              <a:t> - 3rd, 2010</a:t>
            </a:r>
          </a:p>
          <a:p>
            <a:pPr hangingPunct="1">
              <a:lnSpc>
                <a:spcPct val="10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a:solidFill>
                <a:schemeClr val="tx1"/>
              </a:solidFill>
              <a:latin typeface="Garamond" charset="0"/>
              <a:ea typeface="Garamond" charset="0"/>
              <a:cs typeface="Garamond" charset="0"/>
            </a:endParaRPr>
          </a:p>
        </p:txBody>
      </p:sp>
      <p:sp>
        <p:nvSpPr>
          <p:cNvPr id="14341" name="Text Box 4"/>
          <p:cNvSpPr txBox="1">
            <a:spLocks noChangeArrowheads="1"/>
          </p:cNvSpPr>
          <p:nvPr/>
        </p:nvSpPr>
        <p:spPr bwMode="auto">
          <a:xfrm>
            <a:off x="7272338" y="3635375"/>
            <a:ext cx="2879725" cy="231775"/>
          </a:xfrm>
          <a:prstGeom prst="rect">
            <a:avLst/>
          </a:prstGeom>
          <a:noFill/>
          <a:ln w="9525">
            <a:noFill/>
            <a:round/>
            <a:headEnd/>
            <a:tailEnd/>
          </a:ln>
        </p:spPr>
        <p:txBody>
          <a:bodyPr lIns="90000" tIns="45000" rIns="90000" bIns="450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i="1">
                <a:solidFill>
                  <a:srgbClr val="000000"/>
                </a:solidFill>
                <a:latin typeface="Garamond" charset="0"/>
              </a:rPr>
              <a:t>Photos from flickr.com,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i="1">
                <a:solidFill>
                  <a:srgbClr val="000000"/>
                </a:solidFill>
                <a:latin typeface="Garamond" charset="0"/>
              </a:rPr>
              <a:t>creative commons</a:t>
            </a:r>
            <a:endParaRPr lang="en-CA" sz="1000">
              <a:solidFill>
                <a:srgbClr val="000000"/>
              </a:solidFill>
            </a:endParaRPr>
          </a:p>
        </p:txBody>
      </p:sp>
      <p:pic>
        <p:nvPicPr>
          <p:cNvPr id="14342" name="Picture 7"/>
          <p:cNvPicPr>
            <a:picLocks noChangeAspect="1" noChangeArrowheads="1"/>
          </p:cNvPicPr>
          <p:nvPr/>
        </p:nvPicPr>
        <p:blipFill>
          <a:blip r:embed="rId4"/>
          <a:srcRect l="34991" t="9984" r="14977" b="9984"/>
          <a:stretch>
            <a:fillRect/>
          </a:stretch>
        </p:blipFill>
        <p:spPr bwMode="auto">
          <a:xfrm>
            <a:off x="7410450" y="677863"/>
            <a:ext cx="2293938" cy="2751137"/>
          </a:xfrm>
          <a:prstGeom prst="rect">
            <a:avLst/>
          </a:prstGeom>
          <a:noFill/>
          <a:ln w="9525">
            <a:noFill/>
            <a:round/>
            <a:headEnd/>
            <a:tailEnd/>
          </a:ln>
        </p:spPr>
      </p:pic>
      <p:pic>
        <p:nvPicPr>
          <p:cNvPr id="14343" name="Picture 10" descr="tree2"/>
          <p:cNvPicPr>
            <a:picLocks noChangeAspect="1" noChangeArrowheads="1"/>
          </p:cNvPicPr>
          <p:nvPr/>
        </p:nvPicPr>
        <p:blipFill>
          <a:blip r:embed="rId5"/>
          <a:srcRect/>
          <a:stretch>
            <a:fillRect/>
          </a:stretch>
        </p:blipFill>
        <p:spPr bwMode="auto">
          <a:xfrm>
            <a:off x="5035550" y="2112963"/>
            <a:ext cx="1670050" cy="1670050"/>
          </a:xfrm>
          <a:prstGeom prst="rect">
            <a:avLst/>
          </a:prstGeom>
          <a:noFill/>
          <a:ln w="9525">
            <a:noFill/>
            <a:miter lim="800000"/>
            <a:headEnd/>
            <a:tailEnd/>
          </a:ln>
        </p:spPr>
      </p:pic>
      <p:pic>
        <p:nvPicPr>
          <p:cNvPr id="14344" name="Picture 12" descr="ac1"/>
          <p:cNvPicPr>
            <a:picLocks noChangeAspect="1" noChangeArrowheads="1"/>
          </p:cNvPicPr>
          <p:nvPr/>
        </p:nvPicPr>
        <p:blipFill>
          <a:blip r:embed="rId6"/>
          <a:srcRect/>
          <a:stretch>
            <a:fillRect/>
          </a:stretch>
        </p:blipFill>
        <p:spPr bwMode="auto">
          <a:xfrm>
            <a:off x="5054600" y="695325"/>
            <a:ext cx="2312988" cy="2744788"/>
          </a:xfrm>
          <a:prstGeom prst="rect">
            <a:avLst/>
          </a:prstGeom>
          <a:noFill/>
          <a:ln w="9525">
            <a:noFill/>
            <a:miter lim="800000"/>
            <a:headEnd/>
            <a:tailEnd/>
          </a:ln>
        </p:spPr>
      </p:pic>
      <p:pic>
        <p:nvPicPr>
          <p:cNvPr id="14345" name="Picture 14" descr="ac2"/>
          <p:cNvPicPr>
            <a:picLocks noChangeAspect="1" noChangeArrowheads="1"/>
          </p:cNvPicPr>
          <p:nvPr/>
        </p:nvPicPr>
        <p:blipFill>
          <a:blip r:embed="rId7"/>
          <a:srcRect/>
          <a:stretch>
            <a:fillRect/>
          </a:stretch>
        </p:blipFill>
        <p:spPr bwMode="auto">
          <a:xfrm>
            <a:off x="361950" y="685800"/>
            <a:ext cx="2362200" cy="2743200"/>
          </a:xfrm>
          <a:prstGeom prst="rect">
            <a:avLst/>
          </a:prstGeom>
          <a:noFill/>
          <a:ln w="9525">
            <a:noFill/>
            <a:miter lim="800000"/>
            <a:headEnd/>
            <a:tailEnd/>
          </a:ln>
        </p:spPr>
      </p:pic>
      <p:pic>
        <p:nvPicPr>
          <p:cNvPr id="14346" name="Picture 15"/>
          <p:cNvPicPr>
            <a:picLocks noChangeAspect="1" noChangeArrowheads="1"/>
          </p:cNvPicPr>
          <p:nvPr/>
        </p:nvPicPr>
        <p:blipFill>
          <a:blip r:embed="rId8"/>
          <a:srcRect/>
          <a:stretch>
            <a:fillRect/>
          </a:stretch>
        </p:blipFill>
        <p:spPr bwMode="auto">
          <a:xfrm>
            <a:off x="2701925" y="684213"/>
            <a:ext cx="2349500" cy="2744787"/>
          </a:xfrm>
          <a:prstGeom prst="rect">
            <a:avLst/>
          </a:prstGeom>
          <a:noFill/>
          <a:ln w="9525">
            <a:noFill/>
            <a:round/>
            <a:headEnd/>
            <a:tailEnd/>
          </a:ln>
        </p:spPr>
      </p:pic>
      <p:pic>
        <p:nvPicPr>
          <p:cNvPr id="14347" name="Picture 16" descr="ac1"/>
          <p:cNvPicPr>
            <a:picLocks noChangeAspect="1" noChangeArrowheads="1"/>
          </p:cNvPicPr>
          <p:nvPr/>
        </p:nvPicPr>
        <p:blipFill>
          <a:blip r:embed="rId6"/>
          <a:srcRect/>
          <a:stretch>
            <a:fillRect/>
          </a:stretch>
        </p:blipFill>
        <p:spPr bwMode="auto">
          <a:xfrm>
            <a:off x="5086350" y="684213"/>
            <a:ext cx="2312988" cy="2744787"/>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0" y="1368425"/>
            <a:ext cx="10080625" cy="5219700"/>
          </a:xfrm>
          <a:prstGeom prst="rect">
            <a:avLst/>
          </a:prstGeom>
          <a:solidFill>
            <a:srgbClr val="CCCCCC"/>
          </a:solidFill>
          <a:ln w="9525">
            <a:noFill/>
            <a:round/>
            <a:headEnd/>
            <a:tailEnd/>
          </a:ln>
        </p:spPr>
        <p:txBody>
          <a:bodyPr wrap="none" anchor="ctr"/>
          <a:lstStyle/>
          <a:p>
            <a:endParaRPr lang="en-US"/>
          </a:p>
        </p:txBody>
      </p:sp>
      <p:pic>
        <p:nvPicPr>
          <p:cNvPr id="32771"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32772" name="Rectangle 3"/>
          <p:cNvSpPr>
            <a:spLocks noChangeArrowheads="1"/>
          </p:cNvSpPr>
          <p:nvPr/>
        </p:nvSpPr>
        <p:spPr bwMode="auto">
          <a:xfrm>
            <a:off x="1030288" y="5276850"/>
            <a:ext cx="184150" cy="347663"/>
          </a:xfrm>
          <a:prstGeom prst="rect">
            <a:avLst/>
          </a:prstGeom>
          <a:noFill/>
          <a:ln w="9525">
            <a:noFill/>
            <a:round/>
            <a:headEnd/>
            <a:tailEnd/>
          </a:ln>
        </p:spPr>
        <p:txBody>
          <a:bodyPr wrap="none" anchor="ctr"/>
          <a:lstStyle/>
          <a:p>
            <a:endParaRPr lang="en-US"/>
          </a:p>
        </p:txBody>
      </p:sp>
      <p:sp>
        <p:nvSpPr>
          <p:cNvPr id="32773" name="Text Box 4"/>
          <p:cNvSpPr txBox="1">
            <a:spLocks noChangeArrowheads="1"/>
          </p:cNvSpPr>
          <p:nvPr/>
        </p:nvSpPr>
        <p:spPr bwMode="auto">
          <a:xfrm>
            <a:off x="315913" y="8080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Approach: framework</a:t>
            </a:r>
            <a:endParaRPr lang="en-CA" sz="2400">
              <a:solidFill>
                <a:srgbClr val="000000"/>
              </a:solidFill>
            </a:endParaRPr>
          </a:p>
        </p:txBody>
      </p:sp>
      <p:sp>
        <p:nvSpPr>
          <p:cNvPr id="32774" name="Text Box 5"/>
          <p:cNvSpPr txBox="1">
            <a:spLocks noChangeArrowheads="1"/>
          </p:cNvSpPr>
          <p:nvPr/>
        </p:nvSpPr>
        <p:spPr bwMode="auto">
          <a:xfrm>
            <a:off x="0" y="2255838"/>
            <a:ext cx="2879725" cy="1365250"/>
          </a:xfrm>
          <a:prstGeom prst="rect">
            <a:avLst/>
          </a:prstGeom>
          <a:noFill/>
          <a:ln w="9525">
            <a:noFill/>
            <a:round/>
            <a:headEnd/>
            <a:tailEnd/>
          </a:ln>
        </p:spPr>
        <p:txBody>
          <a:bodyPr lIns="90000" tIns="45000" rIns="90000" bIns="45000"/>
          <a:lstStyle/>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400">
                <a:solidFill>
                  <a:srgbClr val="22467A"/>
                </a:solidFill>
                <a:latin typeface="Garamond" charset="0"/>
              </a:rPr>
              <a:t>GRI</a:t>
            </a:r>
          </a:p>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400">
                <a:solidFill>
                  <a:srgbClr val="22467A"/>
                </a:solidFill>
                <a:latin typeface="Garamond" charset="0"/>
              </a:rPr>
              <a:t>CSAF</a:t>
            </a:r>
          </a:p>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400">
                <a:solidFill>
                  <a:srgbClr val="22467A"/>
                </a:solidFill>
                <a:latin typeface="Garamond" charset="0"/>
              </a:rPr>
              <a:t>STARS</a:t>
            </a:r>
          </a:p>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2400">
                <a:solidFill>
                  <a:srgbClr val="22467A"/>
                </a:solidFill>
                <a:latin typeface="Garamond" charset="0"/>
              </a:rPr>
              <a:t>Accountability</a:t>
            </a:r>
            <a:endParaRPr lang="en-CA">
              <a:solidFill>
                <a:srgbClr val="22467A"/>
              </a:solidFill>
            </a:endParaRPr>
          </a:p>
          <a:p>
            <a:pPr>
              <a:buClr>
                <a:srgbClr val="22467A"/>
              </a:buClr>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a:solidFill>
                <a:srgbClr val="22467A"/>
              </a:solidFill>
            </a:endParaRPr>
          </a:p>
        </p:txBody>
      </p:sp>
      <p:pic>
        <p:nvPicPr>
          <p:cNvPr id="32775" name="Picture 6"/>
          <p:cNvPicPr>
            <a:picLocks noChangeAspect="1" noChangeArrowheads="1"/>
          </p:cNvPicPr>
          <p:nvPr/>
        </p:nvPicPr>
        <p:blipFill>
          <a:blip r:embed="rId4"/>
          <a:srcRect l="14967" t="16066" r="15265" b="10014"/>
          <a:stretch>
            <a:fillRect/>
          </a:stretch>
        </p:blipFill>
        <p:spPr bwMode="auto">
          <a:xfrm>
            <a:off x="2700338" y="1638300"/>
            <a:ext cx="7088187" cy="470535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6659563" y="1371600"/>
            <a:ext cx="3421062" cy="5219700"/>
          </a:xfrm>
          <a:prstGeom prst="rect">
            <a:avLst/>
          </a:prstGeom>
          <a:solidFill>
            <a:srgbClr val="CCCCCC"/>
          </a:solidFill>
          <a:ln w="9525">
            <a:noFill/>
            <a:round/>
            <a:headEnd/>
            <a:tailEnd/>
          </a:ln>
        </p:spPr>
        <p:txBody>
          <a:bodyPr wrap="none" anchor="ctr"/>
          <a:lstStyle/>
          <a:p>
            <a:endParaRPr lang="en-US"/>
          </a:p>
        </p:txBody>
      </p:sp>
      <p:pic>
        <p:nvPicPr>
          <p:cNvPr id="34819"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34820" name="Rectangle 3"/>
          <p:cNvSpPr>
            <a:spLocks noChangeArrowheads="1"/>
          </p:cNvSpPr>
          <p:nvPr/>
        </p:nvSpPr>
        <p:spPr bwMode="auto">
          <a:xfrm>
            <a:off x="1622425" y="1233488"/>
            <a:ext cx="184150" cy="347662"/>
          </a:xfrm>
          <a:prstGeom prst="rect">
            <a:avLst/>
          </a:prstGeom>
          <a:noFill/>
          <a:ln w="9525">
            <a:noFill/>
            <a:round/>
            <a:headEnd/>
            <a:tailEnd/>
          </a:ln>
        </p:spPr>
        <p:txBody>
          <a:bodyPr wrap="none" anchor="ctr"/>
          <a:lstStyle/>
          <a:p>
            <a:endParaRPr lang="en-US"/>
          </a:p>
        </p:txBody>
      </p:sp>
      <p:sp>
        <p:nvSpPr>
          <p:cNvPr id="34821" name="Rectangle 4"/>
          <p:cNvSpPr>
            <a:spLocks noChangeArrowheads="1"/>
          </p:cNvSpPr>
          <p:nvPr/>
        </p:nvSpPr>
        <p:spPr bwMode="auto">
          <a:xfrm>
            <a:off x="7077075" y="3019425"/>
            <a:ext cx="1962150" cy="1111250"/>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solidFill>
                  <a:srgbClr val="000000"/>
                </a:solidFill>
                <a:latin typeface="Garamond" charset="0"/>
              </a:rPr>
              <a:t>10 chapitres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solidFill>
                  <a:srgbClr val="000000"/>
                </a:solidFill>
                <a:latin typeface="Garamond" charset="0"/>
              </a:rPr>
              <a:t>33 subsections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solidFill>
                  <a:srgbClr val="000000"/>
                </a:solidFill>
                <a:latin typeface="Garamond" charset="0"/>
              </a:rPr>
              <a:t>171 indicateurs</a:t>
            </a:r>
            <a:endParaRPr lang="en-US">
              <a:solidFill>
                <a:srgbClr val="000000"/>
              </a:solidFill>
              <a:latin typeface="Calibri" charset="0"/>
            </a:endParaRPr>
          </a:p>
        </p:txBody>
      </p:sp>
      <p:sp>
        <p:nvSpPr>
          <p:cNvPr id="34822" name="Rectangle 5"/>
          <p:cNvSpPr>
            <a:spLocks noChangeArrowheads="1"/>
          </p:cNvSpPr>
          <p:nvPr/>
        </p:nvSpPr>
        <p:spPr bwMode="auto">
          <a:xfrm>
            <a:off x="7062788" y="4854575"/>
            <a:ext cx="2482850" cy="1111250"/>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solidFill>
                  <a:srgbClr val="000000"/>
                </a:solidFill>
                <a:latin typeface="Garamond" charset="0"/>
              </a:rPr>
              <a:t>Used by over 30 campuses across North America</a:t>
            </a:r>
            <a:endParaRPr lang="en-US">
              <a:solidFill>
                <a:srgbClr val="000000"/>
              </a:solidFill>
              <a:latin typeface="Calibri" charset="0"/>
            </a:endParaRPr>
          </a:p>
        </p:txBody>
      </p:sp>
      <p:pic>
        <p:nvPicPr>
          <p:cNvPr id="34823" name="Picture 6"/>
          <p:cNvPicPr>
            <a:picLocks noChangeAspect="1" noChangeArrowheads="1"/>
          </p:cNvPicPr>
          <p:nvPr/>
        </p:nvPicPr>
        <p:blipFill>
          <a:blip r:embed="rId4"/>
          <a:srcRect l="3416" r="423" b="421"/>
          <a:stretch>
            <a:fillRect/>
          </a:stretch>
        </p:blipFill>
        <p:spPr bwMode="auto">
          <a:xfrm>
            <a:off x="831850" y="1741488"/>
            <a:ext cx="4735513" cy="4589462"/>
          </a:xfrm>
          <a:prstGeom prst="rect">
            <a:avLst/>
          </a:prstGeom>
          <a:noFill/>
          <a:ln w="9525">
            <a:noFill/>
            <a:round/>
            <a:headEnd/>
            <a:tailEnd/>
          </a:ln>
        </p:spPr>
      </p:pic>
      <p:sp>
        <p:nvSpPr>
          <p:cNvPr id="34824" name="Text Box 7"/>
          <p:cNvSpPr txBox="1">
            <a:spLocks noChangeArrowheads="1"/>
          </p:cNvSpPr>
          <p:nvPr/>
        </p:nvSpPr>
        <p:spPr bwMode="auto">
          <a:xfrm>
            <a:off x="360363" y="720725"/>
            <a:ext cx="9396412"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Approach: contribute to the commons</a:t>
            </a:r>
            <a:endParaRPr lang="en-CA" sz="24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0" y="1079500"/>
            <a:ext cx="10080625" cy="5508625"/>
          </a:xfrm>
          <a:prstGeom prst="rect">
            <a:avLst/>
          </a:prstGeom>
          <a:solidFill>
            <a:srgbClr val="CCCCCC"/>
          </a:solidFill>
          <a:ln w="9525">
            <a:noFill/>
            <a:round/>
            <a:headEnd/>
            <a:tailEnd/>
          </a:ln>
        </p:spPr>
        <p:txBody>
          <a:bodyPr wrap="none" anchor="ctr"/>
          <a:lstStyle/>
          <a:p>
            <a:endParaRPr lang="en-US"/>
          </a:p>
        </p:txBody>
      </p:sp>
      <p:pic>
        <p:nvPicPr>
          <p:cNvPr id="36867"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36868"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pic>
        <p:nvPicPr>
          <p:cNvPr id="36869" name="Picture 4"/>
          <p:cNvPicPr>
            <a:picLocks noChangeAspect="1" noChangeArrowheads="1"/>
          </p:cNvPicPr>
          <p:nvPr/>
        </p:nvPicPr>
        <p:blipFill>
          <a:blip r:embed="rId4"/>
          <a:srcRect l="9979" t="10014" r="9979" b="5006"/>
          <a:stretch>
            <a:fillRect/>
          </a:stretch>
        </p:blipFill>
        <p:spPr bwMode="auto">
          <a:xfrm>
            <a:off x="1368425" y="1069975"/>
            <a:ext cx="8388350" cy="5591175"/>
          </a:xfrm>
          <a:prstGeom prst="rect">
            <a:avLst/>
          </a:prstGeom>
          <a:noFill/>
          <a:ln w="9525">
            <a:noFill/>
            <a:round/>
            <a:headEnd/>
            <a:tailEnd/>
          </a:ln>
        </p:spPr>
      </p:pic>
      <p:sp>
        <p:nvSpPr>
          <p:cNvPr id="36870" name="Text Box 5"/>
          <p:cNvSpPr txBox="1">
            <a:spLocks noChangeArrowheads="1"/>
          </p:cNvSpPr>
          <p:nvPr/>
        </p:nvSpPr>
        <p:spPr bwMode="auto">
          <a:xfrm>
            <a:off x="503238" y="398463"/>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Approach: assessment</a:t>
            </a:r>
            <a:endParaRPr lang="en-CA" sz="2400">
              <a:solidFill>
                <a:srgbClr val="000000"/>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0" y="1079500"/>
            <a:ext cx="10080625" cy="5508625"/>
          </a:xfrm>
          <a:prstGeom prst="rect">
            <a:avLst/>
          </a:prstGeom>
          <a:solidFill>
            <a:srgbClr val="CCCCCC"/>
          </a:solidFill>
          <a:ln w="9525">
            <a:noFill/>
            <a:round/>
            <a:headEnd/>
            <a:tailEnd/>
          </a:ln>
        </p:spPr>
        <p:txBody>
          <a:bodyPr wrap="none" anchor="ctr"/>
          <a:lstStyle/>
          <a:p>
            <a:endParaRPr lang="en-US"/>
          </a:p>
        </p:txBody>
      </p:sp>
      <p:pic>
        <p:nvPicPr>
          <p:cNvPr id="38915"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38916"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38917" name="Text Box 4"/>
          <p:cNvSpPr txBox="1">
            <a:spLocks noChangeArrowheads="1"/>
          </p:cNvSpPr>
          <p:nvPr/>
        </p:nvSpPr>
        <p:spPr bwMode="auto">
          <a:xfrm>
            <a:off x="468313" y="5032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Approach: vision, strategy, action</a:t>
            </a:r>
            <a:endParaRPr lang="en-CA" sz="2400">
              <a:solidFill>
                <a:srgbClr val="000000"/>
              </a:solidFill>
            </a:endParaRPr>
          </a:p>
        </p:txBody>
      </p:sp>
      <p:pic>
        <p:nvPicPr>
          <p:cNvPr id="38918" name="Picture 5"/>
          <p:cNvPicPr>
            <a:picLocks noChangeAspect="1" noChangeArrowheads="1"/>
          </p:cNvPicPr>
          <p:nvPr/>
        </p:nvPicPr>
        <p:blipFill>
          <a:blip r:embed="rId4"/>
          <a:srcRect t="20042" b="15031"/>
          <a:stretch>
            <a:fillRect/>
          </a:stretch>
        </p:blipFill>
        <p:spPr bwMode="auto">
          <a:xfrm>
            <a:off x="2259013" y="1404938"/>
            <a:ext cx="5842000" cy="489585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0" y="1371600"/>
            <a:ext cx="10080625" cy="5219700"/>
          </a:xfrm>
          <a:prstGeom prst="rect">
            <a:avLst/>
          </a:prstGeom>
          <a:solidFill>
            <a:srgbClr val="CCCCCC"/>
          </a:solidFill>
          <a:ln w="9525">
            <a:noFill/>
            <a:round/>
            <a:headEnd/>
            <a:tailEnd/>
          </a:ln>
        </p:spPr>
        <p:txBody>
          <a:bodyPr wrap="none" anchor="ctr"/>
          <a:lstStyle/>
          <a:p>
            <a:endParaRPr lang="en-US"/>
          </a:p>
        </p:txBody>
      </p:sp>
      <p:pic>
        <p:nvPicPr>
          <p:cNvPr id="40963"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40964" name="Rectangle 3"/>
          <p:cNvSpPr>
            <a:spLocks noChangeArrowheads="1"/>
          </p:cNvSpPr>
          <p:nvPr/>
        </p:nvSpPr>
        <p:spPr bwMode="auto">
          <a:xfrm>
            <a:off x="63500" y="3794125"/>
            <a:ext cx="3878263" cy="2081213"/>
          </a:xfrm>
          <a:prstGeom prst="rect">
            <a:avLst/>
          </a:prstGeom>
          <a:noFill/>
          <a:ln w="9525">
            <a:noFill/>
            <a:round/>
            <a:headEnd/>
            <a:tailEnd/>
          </a:ln>
        </p:spPr>
        <p:txBody>
          <a:bodyPr wrap="none" lIns="90000" tIns="46800" rIns="90000" bIns="46800">
            <a:spAutoFit/>
          </a:bodyPr>
          <a:lstStyle/>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rPr>
              <a:t> Set the context</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rPr>
              <a:t> Create a hospitable space</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rPr>
              <a:t> Explore questions that matter</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rPr>
              <a:t> Encourage everyone’s contributions</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rPr>
              <a:t> Connect diverse perpectives</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rPr>
              <a:t> Listen together for insights</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rPr>
              <a:t> Share collective discoveries</a:t>
            </a:r>
            <a:endParaRPr lang="en-US" sz="1600">
              <a:solidFill>
                <a:srgbClr val="000000"/>
              </a:solidFill>
              <a:latin typeface="Calibri" charset="0"/>
            </a:endParaRPr>
          </a:p>
        </p:txBody>
      </p:sp>
      <p:sp>
        <p:nvSpPr>
          <p:cNvPr id="40965" name="Rectangle 4"/>
          <p:cNvSpPr>
            <a:spLocks noChangeArrowheads="1"/>
          </p:cNvSpPr>
          <p:nvPr/>
        </p:nvSpPr>
        <p:spPr bwMode="auto">
          <a:xfrm>
            <a:off x="304800" y="2693988"/>
            <a:ext cx="2640013" cy="488950"/>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i="1">
                <a:solidFill>
                  <a:srgbClr val="000000"/>
                </a:solidFill>
                <a:latin typeface="Garamond" charset="0"/>
              </a:rPr>
              <a:t>7 Guiding Principles</a:t>
            </a:r>
            <a:endParaRPr lang="en-US" sz="2400" i="1">
              <a:solidFill>
                <a:srgbClr val="000000"/>
              </a:solidFill>
              <a:latin typeface="Calibri" charset="0"/>
            </a:endParaRPr>
          </a:p>
        </p:txBody>
      </p:sp>
      <p:pic>
        <p:nvPicPr>
          <p:cNvPr id="40966" name="Picture 5"/>
          <p:cNvPicPr>
            <a:picLocks noChangeAspect="1" noChangeArrowheads="1"/>
          </p:cNvPicPr>
          <p:nvPr/>
        </p:nvPicPr>
        <p:blipFill>
          <a:blip r:embed="rId4"/>
          <a:srcRect/>
          <a:stretch>
            <a:fillRect/>
          </a:stretch>
        </p:blipFill>
        <p:spPr bwMode="auto">
          <a:xfrm>
            <a:off x="3967163" y="1371600"/>
            <a:ext cx="5753100" cy="5699125"/>
          </a:xfrm>
          <a:prstGeom prst="rect">
            <a:avLst/>
          </a:prstGeom>
          <a:noFill/>
          <a:ln w="9525">
            <a:noFill/>
            <a:round/>
            <a:headEnd/>
            <a:tailEnd/>
          </a:ln>
        </p:spPr>
      </p:pic>
      <p:sp>
        <p:nvSpPr>
          <p:cNvPr id="40967" name="Text Box 6"/>
          <p:cNvSpPr txBox="1">
            <a:spLocks noChangeArrowheads="1"/>
          </p:cNvSpPr>
          <p:nvPr/>
        </p:nvSpPr>
        <p:spPr bwMode="auto">
          <a:xfrm>
            <a:off x="315913" y="8080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Engagement: World Caf</a:t>
            </a:r>
            <a:r>
              <a:rPr lang="en-US" sz="3200" b="1">
                <a:solidFill>
                  <a:srgbClr val="000000"/>
                </a:solidFill>
                <a:latin typeface="Garamond" charset="0"/>
              </a:rPr>
              <a:t>é</a:t>
            </a:r>
            <a:endParaRPr lang="en-US" sz="2400">
              <a:solidFill>
                <a:srgbClr val="000000"/>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0" y="1079500"/>
            <a:ext cx="10080625" cy="5219700"/>
          </a:xfrm>
          <a:prstGeom prst="rect">
            <a:avLst/>
          </a:prstGeom>
          <a:solidFill>
            <a:srgbClr val="CCCCCC"/>
          </a:solidFill>
          <a:ln w="9525">
            <a:noFill/>
            <a:round/>
            <a:headEnd/>
            <a:tailEnd/>
          </a:ln>
        </p:spPr>
        <p:txBody>
          <a:bodyPr wrap="none" anchor="ctr"/>
          <a:lstStyle/>
          <a:p>
            <a:endParaRPr lang="en-US"/>
          </a:p>
        </p:txBody>
      </p:sp>
      <p:sp>
        <p:nvSpPr>
          <p:cNvPr id="43011" name="Text Box 2"/>
          <p:cNvSpPr txBox="1">
            <a:spLocks noChangeArrowheads="1"/>
          </p:cNvSpPr>
          <p:nvPr/>
        </p:nvSpPr>
        <p:spPr bwMode="auto">
          <a:xfrm>
            <a:off x="7226300" y="6886575"/>
            <a:ext cx="2346325" cy="519113"/>
          </a:xfrm>
          <a:prstGeom prst="rect">
            <a:avLst/>
          </a:prstGeom>
          <a:noFill/>
          <a:ln w="9525">
            <a:noFill/>
            <a:round/>
            <a:headEnd/>
            <a:tailEnd/>
          </a:ln>
        </p:spPr>
        <p:txBody>
          <a:bodyPr lIns="0" tIns="0" rIns="0" bIns="0"/>
          <a:lstStyle/>
          <a:p>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DAC7BD1-9542-4456-B90D-C750D2CBF1C0}" type="slidenum">
              <a:rPr lang="en-CA" sz="1400">
                <a:solidFill>
                  <a:srgbClr val="000000"/>
                </a:solidFill>
                <a:latin typeface="Times New Roman" charset="0"/>
              </a:rPr>
              <a: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en-CA" sz="1400">
              <a:solidFill>
                <a:srgbClr val="000000"/>
              </a:solidFill>
              <a:latin typeface="Times New Roman" charset="0"/>
            </a:endParaRPr>
          </a:p>
        </p:txBody>
      </p:sp>
      <p:pic>
        <p:nvPicPr>
          <p:cNvPr id="43012" name="Picture 3"/>
          <p:cNvPicPr>
            <a:picLocks noChangeAspect="1" noChangeArrowheads="1"/>
          </p:cNvPicPr>
          <p:nvPr/>
        </p:nvPicPr>
        <p:blipFill>
          <a:blip r:embed="rId3"/>
          <a:srcRect/>
          <a:stretch>
            <a:fillRect/>
          </a:stretch>
        </p:blipFill>
        <p:spPr bwMode="auto">
          <a:xfrm>
            <a:off x="471488" y="6481763"/>
            <a:ext cx="1328737" cy="720725"/>
          </a:xfrm>
          <a:prstGeom prst="rect">
            <a:avLst/>
          </a:prstGeom>
          <a:noFill/>
          <a:ln w="9525">
            <a:noFill/>
            <a:round/>
            <a:headEnd/>
            <a:tailEnd/>
          </a:ln>
        </p:spPr>
      </p:pic>
      <p:pic>
        <p:nvPicPr>
          <p:cNvPr id="43013" name="Picture 4"/>
          <p:cNvPicPr>
            <a:picLocks noChangeAspect="1" noChangeArrowheads="1"/>
          </p:cNvPicPr>
          <p:nvPr/>
        </p:nvPicPr>
        <p:blipFill>
          <a:blip r:embed="rId4"/>
          <a:srcRect/>
          <a:stretch>
            <a:fillRect/>
          </a:stretch>
        </p:blipFill>
        <p:spPr bwMode="auto">
          <a:xfrm>
            <a:off x="2268538" y="1758950"/>
            <a:ext cx="6011862" cy="4000500"/>
          </a:xfrm>
          <a:prstGeom prst="rect">
            <a:avLst/>
          </a:prstGeom>
          <a:noFill/>
          <a:ln w="9525">
            <a:noFill/>
            <a:round/>
            <a:headEnd/>
            <a:tailEnd/>
          </a:ln>
        </p:spPr>
      </p:pic>
      <p:sp>
        <p:nvSpPr>
          <p:cNvPr id="43014" name="Text Box 5"/>
          <p:cNvSpPr txBox="1">
            <a:spLocks noChangeArrowheads="1"/>
          </p:cNvSpPr>
          <p:nvPr/>
        </p:nvSpPr>
        <p:spPr bwMode="auto">
          <a:xfrm>
            <a:off x="533400" y="609600"/>
            <a:ext cx="5759450"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Innovation</a:t>
            </a:r>
            <a:endParaRPr lang="en-CA" sz="2400">
              <a:solidFill>
                <a:srgbClr val="000000"/>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1"/>
          <p:cNvSpPr>
            <a:spLocks noChangeArrowheads="1"/>
          </p:cNvSpPr>
          <p:nvPr/>
        </p:nvSpPr>
        <p:spPr bwMode="auto">
          <a:xfrm>
            <a:off x="0" y="1260475"/>
            <a:ext cx="10080625" cy="5327650"/>
          </a:xfrm>
          <a:prstGeom prst="rect">
            <a:avLst/>
          </a:prstGeom>
          <a:solidFill>
            <a:srgbClr val="CCCCCC"/>
          </a:solidFill>
          <a:ln w="9525">
            <a:noFill/>
            <a:round/>
            <a:headEnd/>
            <a:tailEnd/>
          </a:ln>
        </p:spPr>
        <p:txBody>
          <a:bodyPr wrap="none" anchor="ctr"/>
          <a:lstStyle/>
          <a:p>
            <a:endParaRPr lang="en-US"/>
          </a:p>
        </p:txBody>
      </p:sp>
      <p:pic>
        <p:nvPicPr>
          <p:cNvPr id="45060" name="Picture 2"/>
          <p:cNvPicPr>
            <a:picLocks noChangeAspect="1" noChangeArrowheads="1"/>
          </p:cNvPicPr>
          <p:nvPr/>
        </p:nvPicPr>
        <p:blipFill>
          <a:blip r:embed="rId4"/>
          <a:srcRect/>
          <a:stretch>
            <a:fillRect/>
          </a:stretch>
        </p:blipFill>
        <p:spPr bwMode="auto">
          <a:xfrm>
            <a:off x="163513" y="6751638"/>
            <a:ext cx="1328737" cy="720725"/>
          </a:xfrm>
          <a:prstGeom prst="rect">
            <a:avLst/>
          </a:prstGeom>
          <a:noFill/>
          <a:ln w="9525">
            <a:noFill/>
            <a:round/>
            <a:headEnd/>
            <a:tailEnd/>
          </a:ln>
        </p:spPr>
      </p:pic>
      <p:sp>
        <p:nvSpPr>
          <p:cNvPr id="45061" name="Text Box 3"/>
          <p:cNvSpPr txBox="1">
            <a:spLocks noChangeArrowheads="1"/>
          </p:cNvSpPr>
          <p:nvPr/>
        </p:nvSpPr>
        <p:spPr bwMode="auto">
          <a:xfrm>
            <a:off x="539750" y="1436688"/>
            <a:ext cx="8729663" cy="3994150"/>
          </a:xfrm>
          <a:prstGeom prst="rect">
            <a:avLst/>
          </a:prstGeom>
          <a:noFill/>
          <a:ln w="9525">
            <a:noFill/>
            <a:round/>
            <a:headEnd/>
            <a:tailEnd/>
          </a:ln>
        </p:spPr>
        <p:txBody>
          <a:bodyPr wrap="none" anchor="ctr"/>
          <a:lstStyle/>
          <a:p>
            <a:endParaRPr lang="en-US"/>
          </a:p>
        </p:txBody>
      </p:sp>
      <p:sp>
        <p:nvSpPr>
          <p:cNvPr id="45062" name="Text Box 4"/>
          <p:cNvSpPr txBox="1">
            <a:spLocks noChangeArrowheads="1"/>
          </p:cNvSpPr>
          <p:nvPr/>
        </p:nvSpPr>
        <p:spPr bwMode="auto">
          <a:xfrm>
            <a:off x="533400" y="762000"/>
            <a:ext cx="5759450"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Trends: higher education</a:t>
            </a:r>
            <a:endParaRPr lang="en-CA" sz="2400">
              <a:solidFill>
                <a:srgbClr val="000000"/>
              </a:solidFill>
            </a:endParaRPr>
          </a:p>
        </p:txBody>
      </p:sp>
      <p:sp>
        <p:nvSpPr>
          <p:cNvPr id="45063" name="Text Box 5"/>
          <p:cNvSpPr txBox="1">
            <a:spLocks noChangeArrowheads="1"/>
          </p:cNvSpPr>
          <p:nvPr/>
        </p:nvSpPr>
        <p:spPr bwMode="auto">
          <a:xfrm>
            <a:off x="1619250" y="1260475"/>
            <a:ext cx="8459788" cy="36036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UC Irvine Opens Green Demonstration Dorm Room</a:t>
            </a:r>
          </a:p>
        </p:txBody>
      </p:sp>
      <p:sp>
        <p:nvSpPr>
          <p:cNvPr id="45064" name="Text Box 6"/>
          <p:cNvSpPr txBox="1">
            <a:spLocks noChangeArrowheads="1"/>
          </p:cNvSpPr>
          <p:nvPr/>
        </p:nvSpPr>
        <p:spPr bwMode="auto">
          <a:xfrm>
            <a:off x="539750" y="1800225"/>
            <a:ext cx="8459788" cy="36036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U Guelph Students Hold 'Dream Green' Campaign </a:t>
            </a:r>
          </a:p>
        </p:txBody>
      </p:sp>
      <p:sp>
        <p:nvSpPr>
          <p:cNvPr id="45065" name="Text Box 7"/>
          <p:cNvSpPr txBox="1">
            <a:spLocks noChangeArrowheads="1"/>
          </p:cNvSpPr>
          <p:nvPr/>
        </p:nvSpPr>
        <p:spPr bwMode="auto">
          <a:xfrm>
            <a:off x="1800225" y="2339975"/>
            <a:ext cx="8459788" cy="36036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Social Marketing Program at U Toronto Aims to Cut Paper Use  </a:t>
            </a:r>
          </a:p>
        </p:txBody>
      </p:sp>
      <p:sp>
        <p:nvSpPr>
          <p:cNvPr id="45066" name="Text Box 8"/>
          <p:cNvSpPr txBox="1">
            <a:spLocks noChangeArrowheads="1"/>
          </p:cNvSpPr>
          <p:nvPr/>
        </p:nvSpPr>
        <p:spPr bwMode="auto">
          <a:xfrm>
            <a:off x="1260475" y="2879725"/>
            <a:ext cx="8459788" cy="36036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'Sustainability is Sexy' Outreach Campaign at U Washington</a:t>
            </a:r>
          </a:p>
        </p:txBody>
      </p:sp>
      <p:sp>
        <p:nvSpPr>
          <p:cNvPr id="45067" name="Text Box 9"/>
          <p:cNvSpPr txBox="1">
            <a:spLocks noChangeArrowheads="1"/>
          </p:cNvSpPr>
          <p:nvPr/>
        </p:nvSpPr>
        <p:spPr bwMode="auto">
          <a:xfrm>
            <a:off x="539750" y="3419475"/>
            <a:ext cx="8459788" cy="36036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U Florida Holds Carbon Neutral Football Game</a:t>
            </a:r>
          </a:p>
        </p:txBody>
      </p:sp>
      <p:sp>
        <p:nvSpPr>
          <p:cNvPr id="45068" name="Text Box 10"/>
          <p:cNvSpPr txBox="1">
            <a:spLocks noChangeArrowheads="1"/>
          </p:cNvSpPr>
          <p:nvPr/>
        </p:nvSpPr>
        <p:spPr bwMode="auto">
          <a:xfrm>
            <a:off x="1979613" y="3959225"/>
            <a:ext cx="8459787" cy="36036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Humber to Offer Sustainable Energy and Building Technology Program</a:t>
            </a:r>
          </a:p>
        </p:txBody>
      </p:sp>
      <p:sp>
        <p:nvSpPr>
          <p:cNvPr id="45069" name="Text Box 11"/>
          <p:cNvSpPr txBox="1">
            <a:spLocks noChangeArrowheads="1"/>
          </p:cNvSpPr>
          <p:nvPr/>
        </p:nvSpPr>
        <p:spPr bwMode="auto">
          <a:xfrm>
            <a:off x="1079500" y="4500563"/>
            <a:ext cx="8459788" cy="36036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Hocking College Breaks Ground for Energy Center </a:t>
            </a:r>
          </a:p>
        </p:txBody>
      </p:sp>
      <p:sp>
        <p:nvSpPr>
          <p:cNvPr id="45070" name="Text Box 12"/>
          <p:cNvSpPr txBox="1">
            <a:spLocks noChangeArrowheads="1"/>
          </p:cNvSpPr>
          <p:nvPr/>
        </p:nvSpPr>
        <p:spPr bwMode="auto">
          <a:xfrm>
            <a:off x="1800225" y="5040313"/>
            <a:ext cx="8459788" cy="36036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U Calgary Building Receives LEED Platinum</a:t>
            </a:r>
          </a:p>
        </p:txBody>
      </p:sp>
      <p:sp>
        <p:nvSpPr>
          <p:cNvPr id="45071" name="Text Box 13"/>
          <p:cNvSpPr txBox="1">
            <a:spLocks noChangeArrowheads="1"/>
          </p:cNvSpPr>
          <p:nvPr/>
        </p:nvSpPr>
        <p:spPr bwMode="auto">
          <a:xfrm>
            <a:off x="720725" y="5580063"/>
            <a:ext cx="8459788" cy="36036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U Alberta Implements Green Cleaning Program</a:t>
            </a:r>
          </a:p>
        </p:txBody>
      </p:sp>
      <p:sp>
        <p:nvSpPr>
          <p:cNvPr id="45072" name="Text Box 14"/>
          <p:cNvSpPr txBox="1">
            <a:spLocks noChangeArrowheads="1"/>
          </p:cNvSpPr>
          <p:nvPr/>
        </p:nvSpPr>
        <p:spPr bwMode="auto">
          <a:xfrm>
            <a:off x="1800225" y="6119813"/>
            <a:ext cx="8459788" cy="36036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rPr>
              <a:t>U British Columbia Chooses Building Renewal Over New Construction </a:t>
            </a:r>
          </a:p>
        </p:txBody>
      </p:sp>
      <p:graphicFrame>
        <p:nvGraphicFramePr>
          <p:cNvPr id="45058" name="Object 2"/>
          <p:cNvGraphicFramePr>
            <a:graphicFrameLocks noChangeAspect="1"/>
          </p:cNvGraphicFramePr>
          <p:nvPr/>
        </p:nvGraphicFramePr>
        <p:xfrm>
          <a:off x="8151813" y="0"/>
          <a:ext cx="1928812" cy="1798638"/>
        </p:xfrm>
        <a:graphic>
          <a:graphicData uri="http://schemas.openxmlformats.org/presentationml/2006/ole">
            <p:oleObj spid="_x0000_s45058" name="Document" r:id="rId5" imgW="5486411" imgH="5117602" progId="Word.Document.8">
              <p:embed/>
            </p:oleObj>
          </a:graphicData>
        </a:graphic>
      </p:graphicFrame>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0" y="1260475"/>
            <a:ext cx="10080625" cy="5327650"/>
          </a:xfrm>
          <a:prstGeom prst="rect">
            <a:avLst/>
          </a:prstGeom>
          <a:solidFill>
            <a:srgbClr val="CCCCCC"/>
          </a:solidFill>
          <a:ln w="9525">
            <a:noFill/>
            <a:round/>
            <a:headEnd/>
            <a:tailEnd/>
          </a:ln>
        </p:spPr>
        <p:txBody>
          <a:bodyPr wrap="none" anchor="ctr"/>
          <a:lstStyle/>
          <a:p>
            <a:endParaRPr lang="en-US"/>
          </a:p>
        </p:txBody>
      </p:sp>
      <p:pic>
        <p:nvPicPr>
          <p:cNvPr id="47107"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47108" name="Rectangle 3"/>
          <p:cNvSpPr>
            <a:spLocks noChangeArrowheads="1"/>
          </p:cNvSpPr>
          <p:nvPr/>
        </p:nvSpPr>
        <p:spPr bwMode="auto">
          <a:xfrm>
            <a:off x="0" y="1447800"/>
            <a:ext cx="10169525" cy="5187950"/>
          </a:xfrm>
          <a:prstGeom prst="rect">
            <a:avLst/>
          </a:prstGeom>
          <a:noFill/>
          <a:ln w="9525">
            <a:noFill/>
            <a:round/>
            <a:headEnd/>
            <a:tailEnd/>
          </a:ln>
        </p:spPr>
        <p:txBody>
          <a:bodyPr wrap="none" lIns="90000" tIns="46800" rIns="90000" bIns="46800">
            <a:spAutoFit/>
          </a:bodyPr>
          <a:lstStyle/>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2400">
                <a:solidFill>
                  <a:srgbClr val="000000"/>
                </a:solidFill>
                <a:latin typeface="Garamond" charset="0"/>
              </a:rPr>
              <a:t> Northern Arizona State University (Greening of the Curriculum) </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en-US" sz="2400">
              <a:solidFill>
                <a:srgbClr val="000000"/>
              </a:solidFill>
              <a:latin typeface="Garamond" charset="0"/>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2400">
                <a:solidFill>
                  <a:srgbClr val="000000"/>
                </a:solidFill>
                <a:latin typeface="Garamond" charset="0"/>
              </a:rPr>
              <a:t> Concordia University (Stakeholder engagement and assessment process)</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en-US" sz="2400">
              <a:solidFill>
                <a:srgbClr val="000000"/>
              </a:solidFill>
              <a:latin typeface="Garamond" charset="0"/>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2400">
                <a:solidFill>
                  <a:srgbClr val="000000"/>
                </a:solidFill>
                <a:latin typeface="Garamond" charset="0"/>
              </a:rPr>
              <a:t> University of British Columbia (Sustainability policy, strategies for implementation)</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en-US" sz="2400">
              <a:solidFill>
                <a:srgbClr val="000000"/>
              </a:solidFill>
              <a:latin typeface="Garamond" charset="0"/>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2400">
                <a:solidFill>
                  <a:srgbClr val="000000"/>
                </a:solidFill>
                <a:latin typeface="Garamond" charset="0"/>
              </a:rPr>
              <a:t> University of Arizona (Human rights &amp; diversity, sustainable building)</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en-US" sz="2400">
              <a:solidFill>
                <a:srgbClr val="000000"/>
              </a:solidFill>
              <a:latin typeface="Garamond" charset="0"/>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2400">
                <a:solidFill>
                  <a:srgbClr val="000000"/>
                </a:solidFill>
                <a:latin typeface="Garamond" charset="0"/>
              </a:rPr>
              <a:t> University of Florida (Green procurement practices)</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en-US" sz="2400">
              <a:solidFill>
                <a:srgbClr val="000000"/>
              </a:solidFill>
              <a:latin typeface="Garamond" charset="0"/>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2400">
                <a:solidFill>
                  <a:srgbClr val="000000"/>
                </a:solidFill>
                <a:latin typeface="Garamond" charset="0"/>
              </a:rPr>
              <a:t> Harvard (13 LEED Buildings, 38 projects pending certification, green loan)</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en-US" sz="2400">
              <a:solidFill>
                <a:srgbClr val="000000"/>
              </a:solidFill>
              <a:latin typeface="Garamond" charset="0"/>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2400">
                <a:solidFill>
                  <a:srgbClr val="000000"/>
                </a:solidFill>
                <a:latin typeface="Garamond" charset="0"/>
              </a:rPr>
              <a:t> College of the Atlantic (Food services - grows all food on campus)</a:t>
            </a: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en-US" sz="2400">
              <a:solidFill>
                <a:srgbClr val="000000"/>
              </a:solidFill>
              <a:latin typeface="Garamond" charset="0"/>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US" sz="2400">
                <a:solidFill>
                  <a:srgbClr val="000000"/>
                </a:solidFill>
                <a:latin typeface="Garamond" charset="0"/>
              </a:rPr>
              <a:t> University of Portland (Local food focus, strong connection with local farms)</a:t>
            </a:r>
            <a:endParaRPr lang="en-US" sz="2000">
              <a:solidFill>
                <a:srgbClr val="000000"/>
              </a:solidFill>
            </a:endParaRPr>
          </a:p>
        </p:txBody>
      </p:sp>
      <p:sp>
        <p:nvSpPr>
          <p:cNvPr id="47109" name="Text Box 4"/>
          <p:cNvSpPr txBox="1">
            <a:spLocks noChangeArrowheads="1"/>
          </p:cNvSpPr>
          <p:nvPr/>
        </p:nvSpPr>
        <p:spPr bwMode="auto">
          <a:xfrm>
            <a:off x="468313" y="7318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Trends: best practices</a:t>
            </a:r>
            <a:endParaRPr lang="en-CA" sz="2400">
              <a:solidFill>
                <a:srgbClr val="000000"/>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936625"/>
            <a:ext cx="10080625" cy="5724525"/>
          </a:xfrm>
          <a:prstGeom prst="rect">
            <a:avLst/>
          </a:prstGeom>
          <a:solidFill>
            <a:srgbClr val="CCCCCC"/>
          </a:solidFill>
          <a:ln w="9525">
            <a:noFill/>
            <a:round/>
            <a:headEnd/>
            <a:tailEnd/>
          </a:ln>
        </p:spPr>
        <p:txBody>
          <a:bodyPr wrap="none" anchor="ctr"/>
          <a:lstStyle/>
          <a:p>
            <a:endParaRPr lang="en-US"/>
          </a:p>
        </p:txBody>
      </p:sp>
      <p:pic>
        <p:nvPicPr>
          <p:cNvPr id="49155"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49156" name="Rectangle 3"/>
          <p:cNvSpPr>
            <a:spLocks noChangeArrowheads="1"/>
          </p:cNvSpPr>
          <p:nvPr/>
        </p:nvSpPr>
        <p:spPr bwMode="auto">
          <a:xfrm>
            <a:off x="1622425" y="1233488"/>
            <a:ext cx="184150" cy="347662"/>
          </a:xfrm>
          <a:prstGeom prst="rect">
            <a:avLst/>
          </a:prstGeom>
          <a:noFill/>
          <a:ln w="9525">
            <a:noFill/>
            <a:round/>
            <a:headEnd/>
            <a:tailEnd/>
          </a:ln>
        </p:spPr>
        <p:txBody>
          <a:bodyPr wrap="none" anchor="ctr"/>
          <a:lstStyle/>
          <a:p>
            <a:endParaRPr lang="en-US"/>
          </a:p>
        </p:txBody>
      </p:sp>
      <p:pic>
        <p:nvPicPr>
          <p:cNvPr id="49157" name="Picture 4"/>
          <p:cNvPicPr>
            <a:picLocks noChangeAspect="1" noChangeArrowheads="1"/>
          </p:cNvPicPr>
          <p:nvPr/>
        </p:nvPicPr>
        <p:blipFill>
          <a:blip r:embed="rId4"/>
          <a:srcRect l="11015" r="14967"/>
          <a:stretch>
            <a:fillRect/>
          </a:stretch>
        </p:blipFill>
        <p:spPr bwMode="auto">
          <a:xfrm>
            <a:off x="3492500" y="1223963"/>
            <a:ext cx="6300788" cy="5219700"/>
          </a:xfrm>
          <a:prstGeom prst="rect">
            <a:avLst/>
          </a:prstGeom>
          <a:noFill/>
          <a:ln w="9525">
            <a:noFill/>
            <a:round/>
            <a:headEnd/>
            <a:tailEnd/>
          </a:ln>
        </p:spPr>
      </p:pic>
      <p:sp>
        <p:nvSpPr>
          <p:cNvPr id="49158" name="Text Box 5"/>
          <p:cNvSpPr txBox="1">
            <a:spLocks noChangeArrowheads="1"/>
          </p:cNvSpPr>
          <p:nvPr/>
        </p:nvSpPr>
        <p:spPr bwMode="auto">
          <a:xfrm>
            <a:off x="381000" y="457200"/>
            <a:ext cx="9396413"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Trends: Sustainable Concordia</a:t>
            </a:r>
            <a:endParaRPr lang="en-CA" sz="2400">
              <a:solidFill>
                <a:srgbClr val="000000"/>
              </a:solidFill>
            </a:endParaRPr>
          </a:p>
        </p:txBody>
      </p:sp>
      <p:sp>
        <p:nvSpPr>
          <p:cNvPr id="49159" name="Text Box 6"/>
          <p:cNvSpPr txBox="1">
            <a:spLocks noChangeArrowheads="1"/>
          </p:cNvSpPr>
          <p:nvPr/>
        </p:nvSpPr>
        <p:spPr bwMode="auto">
          <a:xfrm>
            <a:off x="304800" y="990600"/>
            <a:ext cx="2879725" cy="5608638"/>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600" b="1">
                <a:solidFill>
                  <a:srgbClr val="22467A"/>
                </a:solidFill>
                <a:latin typeface="Garamond" charset="0"/>
              </a:rPr>
              <a:t>	Highlights</a:t>
            </a:r>
          </a:p>
          <a:p>
            <a:pPr>
              <a:buClr>
                <a:srgbClr val="22467A"/>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1600">
              <a:solidFill>
                <a:srgbClr val="000000"/>
              </a:solidFill>
              <a:latin typeface="Garamond" charset="0"/>
            </a:endParaRPr>
          </a:p>
          <a:p>
            <a:pPr>
              <a:buClr>
                <a:srgbClr val="22467A"/>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latin typeface="Garamond" charset="0"/>
                <a:ea typeface="Garamond" charset="0"/>
                <a:cs typeface="Garamond" charset="0"/>
              </a:rPr>
              <a:t> R4 Program (rethink, reduce, reuse, recycle) includes monitoring, indoor and outdoor compost, dish rental, lug-a mug campaign.</a:t>
            </a:r>
          </a:p>
          <a:p>
            <a:pPr>
              <a:buClr>
                <a:srgbClr val="22467A"/>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latin typeface="Garamond" charset="0"/>
                <a:ea typeface="Garamond" charset="0"/>
                <a:cs typeface="Garamond" charset="0"/>
              </a:rPr>
              <a:t>Adopted an Environmental Policy</a:t>
            </a:r>
          </a:p>
          <a:p>
            <a:pPr>
              <a:buClr>
                <a:srgbClr val="22467A"/>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latin typeface="Garamond" charset="0"/>
                <a:ea typeface="Garamond" charset="0"/>
                <a:cs typeface="Garamond" charset="0"/>
              </a:rPr>
              <a:t> Most energy efficient university for ten years running</a:t>
            </a:r>
          </a:p>
          <a:p>
            <a:pPr>
              <a:buClr>
                <a:srgbClr val="22467A"/>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latin typeface="Garamond" charset="0"/>
                <a:ea typeface="Garamond" charset="0"/>
                <a:cs typeface="Garamond" charset="0"/>
              </a:rPr>
              <a:t> Annual sustainable business conference</a:t>
            </a:r>
          </a:p>
          <a:p>
            <a:pPr>
              <a:buClr>
                <a:srgbClr val="22467A"/>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latin typeface="Garamond" charset="0"/>
                <a:ea typeface="Garamond" charset="0"/>
                <a:cs typeface="Garamond" charset="0"/>
              </a:rPr>
              <a:t> New innovative green buildings</a:t>
            </a:r>
          </a:p>
          <a:p>
            <a:pPr>
              <a:buClr>
                <a:srgbClr val="22467A"/>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latin typeface="Garamond" charset="0"/>
                <a:ea typeface="Garamond" charset="0"/>
                <a:cs typeface="Garamond" charset="0"/>
              </a:rPr>
              <a:t> Conducted three sustainability assessments</a:t>
            </a:r>
          </a:p>
          <a:p>
            <a:pPr>
              <a:buClr>
                <a:srgbClr val="22467A"/>
              </a:buClr>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solidFill>
                  <a:srgbClr val="000000"/>
                </a:solidFill>
                <a:latin typeface="Garamond" charset="0"/>
                <a:ea typeface="Garamond" charset="0"/>
                <a:cs typeface="Garamond" charset="0"/>
              </a:rPr>
              <a:t> Received support from Al Gore and David Suzuki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13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0" y="1439863"/>
            <a:ext cx="10080625" cy="5219700"/>
          </a:xfrm>
          <a:prstGeom prst="rect">
            <a:avLst/>
          </a:prstGeom>
          <a:solidFill>
            <a:srgbClr val="CCCCCC"/>
          </a:solidFill>
          <a:ln w="9525">
            <a:noFill/>
            <a:round/>
            <a:headEnd/>
            <a:tailEnd/>
          </a:ln>
        </p:spPr>
        <p:txBody>
          <a:bodyPr wrap="none" anchor="ctr"/>
          <a:lstStyle/>
          <a:p>
            <a:endParaRPr lang="en-US"/>
          </a:p>
        </p:txBody>
      </p:sp>
      <p:pic>
        <p:nvPicPr>
          <p:cNvPr id="51203"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51204"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51205" name="Rectangle 4"/>
          <p:cNvSpPr>
            <a:spLocks noChangeArrowheads="1"/>
          </p:cNvSpPr>
          <p:nvPr/>
        </p:nvSpPr>
        <p:spPr bwMode="auto">
          <a:xfrm>
            <a:off x="-369888" y="2484438"/>
            <a:ext cx="3529013" cy="3303587"/>
          </a:xfrm>
          <a:prstGeom prst="rect">
            <a:avLst/>
          </a:prstGeom>
          <a:noFill/>
          <a:ln w="9525">
            <a:noFill/>
            <a:round/>
            <a:headEnd/>
            <a:tailEnd/>
          </a:ln>
        </p:spPr>
        <p:txBody>
          <a:bodyPr wrap="none" lIns="90000" tIns="46800" rIns="90000" bIns="46800">
            <a:spAutoFit/>
          </a:bodyPr>
          <a:lstStyle/>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ea typeface="Garamond" charset="0"/>
                <a:cs typeface="Garamond" charset="0"/>
              </a:rPr>
              <a:t> World Cafés</a:t>
            </a:r>
          </a:p>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ea typeface="Garamond" charset="0"/>
                <a:cs typeface="Garamond" charset="0"/>
              </a:rPr>
              <a:t> Sustainability Assessment</a:t>
            </a:r>
          </a:p>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ea typeface="Garamond" charset="0"/>
                <a:cs typeface="Garamond" charset="0"/>
              </a:rPr>
              <a:t> Interactive website</a:t>
            </a:r>
          </a:p>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ea typeface="Garamond" charset="0"/>
                <a:cs typeface="Garamond" charset="0"/>
              </a:rPr>
              <a:t> Algonquin Times</a:t>
            </a:r>
          </a:p>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ea typeface="Garamond" charset="0"/>
                <a:cs typeface="Garamond" charset="0"/>
              </a:rPr>
              <a:t> Survey instruments</a:t>
            </a:r>
          </a:p>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ea typeface="Garamond" charset="0"/>
                <a:cs typeface="Garamond" charset="0"/>
              </a:rPr>
              <a:t> Display board</a:t>
            </a:r>
          </a:p>
          <a:p>
            <a:pPr lvl="1">
              <a:buClr>
                <a:srgbClr val="22467A"/>
              </a:buCl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ea typeface="Garamond" charset="0"/>
                <a:cs typeface="Garamond" charset="0"/>
              </a:rPr>
              <a:t> Community Radio CKDJ </a:t>
            </a:r>
          </a:p>
          <a:p>
            <a:pPr lvl="1">
              <a:buClr>
                <a:srgbClr val="22467A"/>
              </a:buClr>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ea typeface="Garamond" charset="0"/>
                <a:cs typeface="Garamond" charset="0"/>
              </a:rPr>
              <a:t> 	 and internet radio</a:t>
            </a: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p:txBody>
      </p:sp>
      <p:sp>
        <p:nvSpPr>
          <p:cNvPr id="51206" name="Text Box 5"/>
          <p:cNvSpPr txBox="1">
            <a:spLocks noChangeArrowheads="1"/>
          </p:cNvSpPr>
          <p:nvPr/>
        </p:nvSpPr>
        <p:spPr bwMode="auto">
          <a:xfrm>
            <a:off x="684213" y="914400"/>
            <a:ext cx="9396412"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Trends: Algonquin</a:t>
            </a:r>
            <a:endParaRPr lang="en-CA" sz="2400">
              <a:solidFill>
                <a:srgbClr val="000000"/>
              </a:solidFill>
            </a:endParaRPr>
          </a:p>
        </p:txBody>
      </p:sp>
      <p:pic>
        <p:nvPicPr>
          <p:cNvPr id="51207" name="Picture 8" descr="wc1"/>
          <p:cNvPicPr>
            <a:picLocks noChangeAspect="1" noChangeArrowheads="1"/>
          </p:cNvPicPr>
          <p:nvPr/>
        </p:nvPicPr>
        <p:blipFill>
          <a:blip r:embed="rId4"/>
          <a:srcRect/>
          <a:stretch>
            <a:fillRect/>
          </a:stretch>
        </p:blipFill>
        <p:spPr bwMode="auto">
          <a:xfrm>
            <a:off x="3124200" y="1428750"/>
            <a:ext cx="6956425" cy="5218113"/>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0" y="1447800"/>
            <a:ext cx="10080625" cy="5219700"/>
          </a:xfrm>
          <a:prstGeom prst="rect">
            <a:avLst/>
          </a:prstGeom>
          <a:solidFill>
            <a:srgbClr val="CCCCCC"/>
          </a:solidFill>
          <a:ln w="9525">
            <a:noFill/>
            <a:round/>
            <a:headEnd/>
            <a:tailEnd/>
          </a:ln>
        </p:spPr>
        <p:txBody>
          <a:bodyPr wrap="none" anchor="ctr"/>
          <a:lstStyle/>
          <a:p>
            <a:endParaRPr lang="en-US"/>
          </a:p>
        </p:txBody>
      </p:sp>
      <p:pic>
        <p:nvPicPr>
          <p:cNvPr id="16387" name="Picture 2"/>
          <p:cNvPicPr>
            <a:picLocks noChangeAspect="1" noChangeArrowheads="1"/>
          </p:cNvPicPr>
          <p:nvPr/>
        </p:nvPicPr>
        <p:blipFill>
          <a:blip r:embed="rId3"/>
          <a:srcRect/>
          <a:stretch>
            <a:fillRect/>
          </a:stretch>
        </p:blipFill>
        <p:spPr bwMode="auto">
          <a:xfrm>
            <a:off x="163513" y="6680200"/>
            <a:ext cx="1328737" cy="720725"/>
          </a:xfrm>
          <a:prstGeom prst="rect">
            <a:avLst/>
          </a:prstGeom>
          <a:noFill/>
          <a:ln w="9525">
            <a:noFill/>
            <a:round/>
            <a:headEnd/>
            <a:tailEnd/>
          </a:ln>
        </p:spPr>
      </p:pic>
      <p:sp>
        <p:nvSpPr>
          <p:cNvPr id="16388" name="Text Box 3"/>
          <p:cNvSpPr txBox="1">
            <a:spLocks noChangeArrowheads="1"/>
          </p:cNvSpPr>
          <p:nvPr/>
        </p:nvSpPr>
        <p:spPr bwMode="auto">
          <a:xfrm>
            <a:off x="609600" y="990600"/>
            <a:ext cx="7199313"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Sustainability: what it is...</a:t>
            </a:r>
            <a:endParaRPr lang="en-CA" sz="2400">
              <a:solidFill>
                <a:srgbClr val="000000"/>
              </a:solidFill>
            </a:endParaRPr>
          </a:p>
        </p:txBody>
      </p:sp>
      <p:sp>
        <p:nvSpPr>
          <p:cNvPr id="16389" name="Text Box 4"/>
          <p:cNvSpPr txBox="1">
            <a:spLocks noChangeArrowheads="1"/>
          </p:cNvSpPr>
          <p:nvPr/>
        </p:nvSpPr>
        <p:spPr bwMode="auto">
          <a:xfrm>
            <a:off x="533400" y="1524000"/>
            <a:ext cx="7019925" cy="2384425"/>
          </a:xfrm>
          <a:prstGeom prst="rect">
            <a:avLst/>
          </a:prstGeom>
          <a:noFill/>
          <a:ln w="9525">
            <a:noFill/>
            <a:round/>
            <a:headEnd/>
            <a:tailEnd/>
          </a:ln>
        </p:spPr>
        <p:txBody>
          <a:bodyPr lIns="90000" tIns="45000" rIns="90000" bIns="45000"/>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rPr>
              <a:t>sustainable development is a process of reconciliation of three imperatives—the ecological imperative to live within global biophysical carrying capacity and to maintain biodiversity; the social imperative to ensure the development of democratic systems of governance that can effectively propagate and sustain the values by which people wish to live, and the economic imperative to ensure that basic needs are met worldwide. And equitable access to these resources—ecological, social, and economic—is fundamental to its implementation (Dale 2001; Robinson and Tinker 1997).</a:t>
            </a:r>
            <a:endParaRPr lang="en-US">
              <a:solidFill>
                <a:srgbClr val="000000"/>
              </a:solidFill>
              <a:latin typeface="Times New Roman" charset="0"/>
            </a:endParaRPr>
          </a:p>
        </p:txBody>
      </p:sp>
      <p:pic>
        <p:nvPicPr>
          <p:cNvPr id="16390" name="Picture 5"/>
          <p:cNvPicPr>
            <a:picLocks noChangeAspect="1" noChangeArrowheads="1"/>
          </p:cNvPicPr>
          <p:nvPr/>
        </p:nvPicPr>
        <p:blipFill>
          <a:blip r:embed="rId4"/>
          <a:srcRect l="14925" t="24995"/>
          <a:stretch>
            <a:fillRect/>
          </a:stretch>
        </p:blipFill>
        <p:spPr bwMode="auto">
          <a:xfrm>
            <a:off x="2046288" y="4191000"/>
            <a:ext cx="8034337" cy="3368675"/>
          </a:xfrm>
          <a:prstGeom prst="rect">
            <a:avLst/>
          </a:prstGeom>
          <a:noFill/>
          <a:ln w="9525">
            <a:noFill/>
            <a:round/>
            <a:headEnd/>
            <a:tailEnd/>
          </a:ln>
        </p:spPr>
      </p:pic>
      <p:sp>
        <p:nvSpPr>
          <p:cNvPr id="16391" name="Text Box 6"/>
          <p:cNvSpPr txBox="1">
            <a:spLocks noChangeArrowheads="1"/>
          </p:cNvSpPr>
          <p:nvPr/>
        </p:nvSpPr>
        <p:spPr bwMode="auto">
          <a:xfrm>
            <a:off x="7739063" y="3671888"/>
            <a:ext cx="2339975" cy="24606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1100">
              <a:solidFill>
                <a:srgbClr val="000000"/>
              </a:solidFill>
            </a:endParaRPr>
          </a:p>
        </p:txBody>
      </p:sp>
      <p:sp>
        <p:nvSpPr>
          <p:cNvPr id="16392" name="Text Box 7"/>
          <p:cNvSpPr txBox="1">
            <a:spLocks noChangeArrowheads="1"/>
          </p:cNvSpPr>
          <p:nvPr/>
        </p:nvSpPr>
        <p:spPr bwMode="auto">
          <a:xfrm>
            <a:off x="7467600" y="3886200"/>
            <a:ext cx="2917825" cy="68580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600">
                <a:solidFill>
                  <a:srgbClr val="000000"/>
                </a:solidFill>
                <a:latin typeface="Garamond" charset="0"/>
              </a:rPr>
              <a:t>Dockside Green, Victoria, BC</a:t>
            </a:r>
            <a:endParaRPr lang="en-CA" sz="1100">
              <a:solidFill>
                <a:srgbClr val="000000"/>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53251"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53252" name="Rectangle 4"/>
          <p:cNvSpPr>
            <a:spLocks noChangeArrowheads="1"/>
          </p:cNvSpPr>
          <p:nvPr/>
        </p:nvSpPr>
        <p:spPr bwMode="auto">
          <a:xfrm>
            <a:off x="396875" y="2422525"/>
            <a:ext cx="2286000" cy="1009650"/>
          </a:xfrm>
          <a:prstGeom prst="rect">
            <a:avLst/>
          </a:prstGeom>
          <a:noFill/>
          <a:ln w="9525">
            <a:noFill/>
            <a:round/>
            <a:headEnd/>
            <a:tailEnd/>
          </a:ln>
        </p:spPr>
        <p:txBody>
          <a:bodyPr lIns="90000" tIns="46800" rIns="90000" bIns="46800">
            <a:spAutoFit/>
          </a:bodyPr>
          <a:lstStyle/>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p:txBody>
      </p:sp>
      <p:sp>
        <p:nvSpPr>
          <p:cNvPr id="53253" name="Text Box 5"/>
          <p:cNvSpPr txBox="1">
            <a:spLocks noChangeArrowheads="1"/>
          </p:cNvSpPr>
          <p:nvPr/>
        </p:nvSpPr>
        <p:spPr bwMode="auto">
          <a:xfrm>
            <a:off x="684213" y="914400"/>
            <a:ext cx="9396412"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Case study: Mid-sized Non-profit organization</a:t>
            </a:r>
            <a:endParaRPr lang="en-CA" sz="2400">
              <a:solidFill>
                <a:srgbClr val="000000"/>
              </a:solidFill>
            </a:endParaRPr>
          </a:p>
        </p:txBody>
      </p:sp>
      <p:sp>
        <p:nvSpPr>
          <p:cNvPr id="53254" name="TextBox 7"/>
          <p:cNvSpPr txBox="1">
            <a:spLocks noChangeArrowheads="1"/>
          </p:cNvSpPr>
          <p:nvPr/>
        </p:nvSpPr>
        <p:spPr bwMode="auto">
          <a:xfrm>
            <a:off x="468313" y="2136775"/>
            <a:ext cx="2214562" cy="3532188"/>
          </a:xfrm>
          <a:prstGeom prst="rect">
            <a:avLst/>
          </a:prstGeom>
          <a:noFill/>
          <a:ln w="9525">
            <a:noFill/>
            <a:miter lim="800000"/>
            <a:headEnd/>
            <a:tailEnd/>
          </a:ln>
        </p:spPr>
        <p:txBody>
          <a:bodyPr>
            <a:spAutoFit/>
          </a:bodyPr>
          <a:lstStyle/>
          <a:p>
            <a:r>
              <a:rPr lang="en-CA" sz="2400">
                <a:solidFill>
                  <a:srgbClr val="002060"/>
                </a:solidFill>
                <a:latin typeface="Garamond" charset="0"/>
                <a:ea typeface="Garamond" charset="0"/>
                <a:cs typeface="Garamond" charset="0"/>
              </a:rPr>
              <a:t>Goal: assess the annual energy usage and carbon emissions of a medium sized non-profit organization and plan for annual reductions.</a:t>
            </a:r>
          </a:p>
        </p:txBody>
      </p:sp>
      <p:pic>
        <p:nvPicPr>
          <p:cNvPr id="53255" name="Picture 2"/>
          <p:cNvPicPr>
            <a:picLocks noChangeAspect="1" noChangeArrowheads="1"/>
          </p:cNvPicPr>
          <p:nvPr/>
        </p:nvPicPr>
        <p:blipFill>
          <a:blip r:embed="rId4"/>
          <a:srcRect/>
          <a:stretch>
            <a:fillRect/>
          </a:stretch>
        </p:blipFill>
        <p:spPr bwMode="auto">
          <a:xfrm>
            <a:off x="2897188" y="2065338"/>
            <a:ext cx="6448425" cy="4078287"/>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CA" smtClean="0">
                <a:latin typeface="Garamond" charset="0"/>
                <a:ea typeface="Garamond" charset="0"/>
                <a:cs typeface="Garamond" charset="0"/>
              </a:rPr>
              <a:t>Example sources of emissions in Non- Profit Organizations</a:t>
            </a:r>
          </a:p>
        </p:txBody>
      </p:sp>
      <p:graphicFrame>
        <p:nvGraphicFramePr>
          <p:cNvPr id="5" name="Diagram 4"/>
          <p:cNvGraphicFramePr/>
          <p:nvPr/>
        </p:nvGraphicFramePr>
        <p:xfrm>
          <a:off x="1653829" y="1889906"/>
          <a:ext cx="6720417" cy="447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5300" name="Picture 2"/>
          <p:cNvPicPr>
            <a:picLocks noChangeAspect="1" noChangeArrowheads="1"/>
          </p:cNvPicPr>
          <p:nvPr/>
        </p:nvPicPr>
        <p:blipFill>
          <a:blip r:embed="rId8"/>
          <a:srcRect/>
          <a:stretch>
            <a:fillRect/>
          </a:stretch>
        </p:blipFill>
        <p:spPr bwMode="auto">
          <a:xfrm>
            <a:off x="163513" y="6751638"/>
            <a:ext cx="1328737" cy="72072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0" y="1493838"/>
            <a:ext cx="10080625" cy="5219700"/>
          </a:xfrm>
          <a:prstGeom prst="rect">
            <a:avLst/>
          </a:prstGeom>
          <a:solidFill>
            <a:srgbClr val="CCCCCC"/>
          </a:solidFill>
          <a:ln w="9525">
            <a:noFill/>
            <a:round/>
            <a:headEnd/>
            <a:tailEnd/>
          </a:ln>
        </p:spPr>
        <p:txBody>
          <a:bodyPr wrap="none" anchor="ctr"/>
          <a:lstStyle/>
          <a:p>
            <a:endParaRPr lang="en-US"/>
          </a:p>
        </p:txBody>
      </p:sp>
      <p:pic>
        <p:nvPicPr>
          <p:cNvPr id="57347"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57348"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57349" name="Rectangle 4"/>
          <p:cNvSpPr>
            <a:spLocks noChangeArrowheads="1"/>
          </p:cNvSpPr>
          <p:nvPr/>
        </p:nvSpPr>
        <p:spPr bwMode="auto">
          <a:xfrm>
            <a:off x="396875" y="2422525"/>
            <a:ext cx="2286000" cy="1009650"/>
          </a:xfrm>
          <a:prstGeom prst="rect">
            <a:avLst/>
          </a:prstGeom>
          <a:noFill/>
          <a:ln w="9525">
            <a:noFill/>
            <a:round/>
            <a:headEnd/>
            <a:tailEnd/>
          </a:ln>
        </p:spPr>
        <p:txBody>
          <a:bodyPr lIns="90000" tIns="46800" rIns="90000" bIns="46800">
            <a:spAutoFit/>
          </a:bodyPr>
          <a:lstStyle/>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p:txBody>
      </p:sp>
      <p:sp>
        <p:nvSpPr>
          <p:cNvPr id="57350" name="Text Box 5"/>
          <p:cNvSpPr txBox="1">
            <a:spLocks noChangeArrowheads="1"/>
          </p:cNvSpPr>
          <p:nvPr/>
        </p:nvSpPr>
        <p:spPr bwMode="auto">
          <a:xfrm>
            <a:off x="684213" y="914400"/>
            <a:ext cx="9396412"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Establishing Baselines</a:t>
            </a:r>
            <a:endParaRPr lang="en-CA" sz="2400">
              <a:solidFill>
                <a:srgbClr val="000000"/>
              </a:solidFill>
            </a:endParaRPr>
          </a:p>
        </p:txBody>
      </p:sp>
      <p:sp>
        <p:nvSpPr>
          <p:cNvPr id="57351" name="Rectangle 1"/>
          <p:cNvSpPr>
            <a:spLocks noChangeArrowheads="1"/>
          </p:cNvSpPr>
          <p:nvPr/>
        </p:nvSpPr>
        <p:spPr bwMode="auto">
          <a:xfrm>
            <a:off x="0" y="1565275"/>
            <a:ext cx="10080625" cy="5219700"/>
          </a:xfrm>
          <a:prstGeom prst="rect">
            <a:avLst/>
          </a:prstGeom>
          <a:solidFill>
            <a:srgbClr val="CCCCCC"/>
          </a:solidFill>
          <a:ln w="9525">
            <a:noFill/>
            <a:round/>
            <a:headEnd/>
            <a:tailEnd/>
          </a:ln>
        </p:spPr>
        <p:txBody>
          <a:bodyPr wrap="none" anchor="ctr"/>
          <a:lstStyle/>
          <a:p>
            <a:endParaRPr lang="en-US"/>
          </a:p>
        </p:txBody>
      </p:sp>
      <p:pic>
        <p:nvPicPr>
          <p:cNvPr id="57352" name="Picture 2"/>
          <p:cNvPicPr>
            <a:picLocks noChangeAspect="1" noChangeArrowheads="1"/>
          </p:cNvPicPr>
          <p:nvPr/>
        </p:nvPicPr>
        <p:blipFill>
          <a:blip r:embed="rId4"/>
          <a:srcRect/>
          <a:stretch>
            <a:fillRect/>
          </a:stretch>
        </p:blipFill>
        <p:spPr bwMode="auto">
          <a:xfrm>
            <a:off x="5040313" y="2208213"/>
            <a:ext cx="4791075" cy="3524250"/>
          </a:xfrm>
          <a:prstGeom prst="rect">
            <a:avLst/>
          </a:prstGeom>
          <a:noFill/>
          <a:ln w="9525">
            <a:noFill/>
            <a:miter lim="800000"/>
            <a:headEnd/>
            <a:tailEnd/>
          </a:ln>
        </p:spPr>
      </p:pic>
      <p:sp>
        <p:nvSpPr>
          <p:cNvPr id="57353" name="TextBox 10"/>
          <p:cNvSpPr txBox="1">
            <a:spLocks noChangeArrowheads="1"/>
          </p:cNvSpPr>
          <p:nvPr/>
        </p:nvSpPr>
        <p:spPr bwMode="auto">
          <a:xfrm>
            <a:off x="825500" y="2208213"/>
            <a:ext cx="4143375" cy="4214812"/>
          </a:xfrm>
          <a:prstGeom prst="rect">
            <a:avLst/>
          </a:prstGeom>
          <a:noFill/>
          <a:ln w="9525">
            <a:noFill/>
            <a:miter lim="800000"/>
            <a:headEnd/>
            <a:tailEnd/>
          </a:ln>
        </p:spPr>
        <p:txBody>
          <a:bodyPr>
            <a:spAutoFit/>
          </a:bodyPr>
          <a:lstStyle/>
          <a:p>
            <a:r>
              <a:rPr lang="en-CA" sz="3600">
                <a:solidFill>
                  <a:srgbClr val="002060"/>
                </a:solidFill>
                <a:latin typeface="Garamond" charset="0"/>
                <a:ea typeface="Garamond" charset="0"/>
                <a:cs typeface="Garamond" charset="0"/>
              </a:rPr>
              <a:t>Challenges:</a:t>
            </a:r>
          </a:p>
          <a:p>
            <a:endParaRPr lang="en-CA" sz="3600">
              <a:solidFill>
                <a:srgbClr val="002060"/>
              </a:solidFill>
              <a:latin typeface="Garamond" charset="0"/>
              <a:ea typeface="Garamond" charset="0"/>
              <a:cs typeface="Garamond" charset="0"/>
            </a:endParaRPr>
          </a:p>
          <a:p>
            <a:pPr>
              <a:buFont typeface="Arial" charset="0"/>
              <a:buChar char="•"/>
            </a:pPr>
            <a:r>
              <a:rPr lang="en-CA" sz="3600">
                <a:solidFill>
                  <a:srgbClr val="002060"/>
                </a:solidFill>
                <a:latin typeface="Garamond" charset="0"/>
                <a:ea typeface="Garamond" charset="0"/>
                <a:cs typeface="Garamond" charset="0"/>
              </a:rPr>
              <a:t> Choosing baseline         period</a:t>
            </a:r>
          </a:p>
          <a:p>
            <a:pPr>
              <a:buFont typeface="Arial" charset="0"/>
              <a:buChar char="•"/>
            </a:pPr>
            <a:r>
              <a:rPr lang="en-CA" sz="3600">
                <a:solidFill>
                  <a:srgbClr val="002060"/>
                </a:solidFill>
                <a:latin typeface="Garamond" charset="0"/>
                <a:ea typeface="Garamond" charset="0"/>
                <a:cs typeface="Garamond" charset="0"/>
              </a:rPr>
              <a:t> Scope</a:t>
            </a:r>
          </a:p>
          <a:p>
            <a:pPr>
              <a:buFont typeface="Arial" charset="0"/>
              <a:buChar char="•"/>
            </a:pPr>
            <a:r>
              <a:rPr lang="en-CA" sz="3600">
                <a:solidFill>
                  <a:srgbClr val="002060"/>
                </a:solidFill>
                <a:latin typeface="Garamond" charset="0"/>
                <a:ea typeface="Garamond" charset="0"/>
                <a:cs typeface="Garamond" charset="0"/>
              </a:rPr>
              <a:t> Accuracy</a:t>
            </a:r>
          </a:p>
          <a:p>
            <a:pPr>
              <a:buFont typeface="Arial" charset="0"/>
              <a:buChar char="•"/>
            </a:pPr>
            <a:r>
              <a:rPr lang="en-CA" sz="3600">
                <a:solidFill>
                  <a:srgbClr val="002060"/>
                </a:solidFill>
                <a:latin typeface="Garamond" charset="0"/>
                <a:ea typeface="Garamond" charset="0"/>
                <a:cs typeface="Garamond" charset="0"/>
              </a:rPr>
              <a:t> Variables</a:t>
            </a:r>
          </a:p>
          <a:p>
            <a:endParaRPr lang="en-CA"/>
          </a:p>
          <a:p>
            <a:endParaRPr lang="en-CA"/>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1493838"/>
            <a:ext cx="10080625" cy="5219700"/>
          </a:xfrm>
          <a:prstGeom prst="rect">
            <a:avLst/>
          </a:prstGeom>
          <a:solidFill>
            <a:srgbClr val="CCCCCC"/>
          </a:solidFill>
          <a:ln w="9525">
            <a:noFill/>
            <a:round/>
            <a:headEnd/>
            <a:tailEnd/>
          </a:ln>
        </p:spPr>
        <p:txBody>
          <a:bodyPr wrap="none" anchor="ctr"/>
          <a:lstStyle/>
          <a:p>
            <a:endParaRPr lang="en-US"/>
          </a:p>
        </p:txBody>
      </p:sp>
      <p:pic>
        <p:nvPicPr>
          <p:cNvPr id="59395"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59396"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59397" name="Rectangle 4"/>
          <p:cNvSpPr>
            <a:spLocks noChangeArrowheads="1"/>
          </p:cNvSpPr>
          <p:nvPr/>
        </p:nvSpPr>
        <p:spPr bwMode="auto">
          <a:xfrm>
            <a:off x="396875" y="2422525"/>
            <a:ext cx="2286000" cy="1009650"/>
          </a:xfrm>
          <a:prstGeom prst="rect">
            <a:avLst/>
          </a:prstGeom>
          <a:noFill/>
          <a:ln w="9525">
            <a:noFill/>
            <a:round/>
            <a:headEnd/>
            <a:tailEnd/>
          </a:ln>
        </p:spPr>
        <p:txBody>
          <a:bodyPr lIns="90000" tIns="46800" rIns="90000" bIns="46800">
            <a:spAutoFit/>
          </a:bodyPr>
          <a:lstStyle/>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p:txBody>
      </p:sp>
      <p:sp>
        <p:nvSpPr>
          <p:cNvPr id="59398" name="Text Box 5"/>
          <p:cNvSpPr txBox="1">
            <a:spLocks noChangeArrowheads="1"/>
          </p:cNvSpPr>
          <p:nvPr/>
        </p:nvSpPr>
        <p:spPr bwMode="auto">
          <a:xfrm>
            <a:off x="684213" y="914400"/>
            <a:ext cx="9396412"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Ownership of the process is crucial</a:t>
            </a:r>
            <a:endParaRPr lang="en-CA" sz="2400">
              <a:solidFill>
                <a:srgbClr val="000000"/>
              </a:solidFill>
            </a:endParaRPr>
          </a:p>
        </p:txBody>
      </p:sp>
      <p:sp>
        <p:nvSpPr>
          <p:cNvPr id="59399" name="TextBox 7"/>
          <p:cNvSpPr txBox="1">
            <a:spLocks noChangeArrowheads="1"/>
          </p:cNvSpPr>
          <p:nvPr/>
        </p:nvSpPr>
        <p:spPr bwMode="auto">
          <a:xfrm>
            <a:off x="468313" y="2136775"/>
            <a:ext cx="2214562" cy="349250"/>
          </a:xfrm>
          <a:prstGeom prst="rect">
            <a:avLst/>
          </a:prstGeom>
          <a:noFill/>
          <a:ln w="9525">
            <a:noFill/>
            <a:miter lim="800000"/>
            <a:headEnd/>
            <a:tailEnd/>
          </a:ln>
        </p:spPr>
        <p:txBody>
          <a:bodyPr>
            <a:spAutoFit/>
          </a:bodyPr>
          <a:lstStyle/>
          <a:p>
            <a:endParaRPr lang="en-CA">
              <a:solidFill>
                <a:srgbClr val="002060"/>
              </a:solidFill>
            </a:endParaRPr>
          </a:p>
        </p:txBody>
      </p:sp>
      <p:sp>
        <p:nvSpPr>
          <p:cNvPr id="59400" name="TextBox 11"/>
          <p:cNvSpPr txBox="1">
            <a:spLocks noChangeArrowheads="1"/>
          </p:cNvSpPr>
          <p:nvPr/>
        </p:nvSpPr>
        <p:spPr bwMode="auto">
          <a:xfrm>
            <a:off x="539750" y="2065338"/>
            <a:ext cx="3429000" cy="3762375"/>
          </a:xfrm>
          <a:prstGeom prst="rect">
            <a:avLst/>
          </a:prstGeom>
          <a:noFill/>
          <a:ln w="9525">
            <a:noFill/>
            <a:miter lim="800000"/>
            <a:headEnd/>
            <a:tailEnd/>
          </a:ln>
        </p:spPr>
        <p:txBody>
          <a:bodyPr>
            <a:spAutoFit/>
          </a:bodyPr>
          <a:lstStyle/>
          <a:p>
            <a:r>
              <a:rPr lang="en-CA" sz="3200">
                <a:solidFill>
                  <a:srgbClr val="002060"/>
                </a:solidFill>
                <a:latin typeface="Garamond" charset="0"/>
                <a:ea typeface="Garamond" charset="0"/>
                <a:cs typeface="Garamond" charset="0"/>
              </a:rPr>
              <a:t>Sustainability requires organizational transformation: board and senior management ownership of the process is essential</a:t>
            </a:r>
          </a:p>
        </p:txBody>
      </p:sp>
      <p:pic>
        <p:nvPicPr>
          <p:cNvPr id="59401" name="Picture 3"/>
          <p:cNvPicPr>
            <a:picLocks noChangeAspect="1" noChangeArrowheads="1"/>
          </p:cNvPicPr>
          <p:nvPr/>
        </p:nvPicPr>
        <p:blipFill>
          <a:blip r:embed="rId4"/>
          <a:srcRect/>
          <a:stretch>
            <a:fillRect/>
          </a:stretch>
        </p:blipFill>
        <p:spPr bwMode="auto">
          <a:xfrm>
            <a:off x="5111750" y="2708275"/>
            <a:ext cx="3324225" cy="2487613"/>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0" y="1493838"/>
            <a:ext cx="10080625" cy="5219700"/>
          </a:xfrm>
          <a:prstGeom prst="rect">
            <a:avLst/>
          </a:prstGeom>
          <a:solidFill>
            <a:srgbClr val="CCCCCC"/>
          </a:solidFill>
          <a:ln w="9525">
            <a:noFill/>
            <a:round/>
            <a:headEnd/>
            <a:tailEnd/>
          </a:ln>
        </p:spPr>
        <p:txBody>
          <a:bodyPr wrap="none" anchor="ctr"/>
          <a:lstStyle/>
          <a:p>
            <a:endParaRPr lang="en-US"/>
          </a:p>
        </p:txBody>
      </p:sp>
      <p:pic>
        <p:nvPicPr>
          <p:cNvPr id="61443"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61444"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61445" name="Rectangle 4"/>
          <p:cNvSpPr>
            <a:spLocks noChangeArrowheads="1"/>
          </p:cNvSpPr>
          <p:nvPr/>
        </p:nvSpPr>
        <p:spPr bwMode="auto">
          <a:xfrm>
            <a:off x="396875" y="2422525"/>
            <a:ext cx="2286000" cy="1009650"/>
          </a:xfrm>
          <a:prstGeom prst="rect">
            <a:avLst/>
          </a:prstGeom>
          <a:noFill/>
          <a:ln w="9525">
            <a:noFill/>
            <a:round/>
            <a:headEnd/>
            <a:tailEnd/>
          </a:ln>
        </p:spPr>
        <p:txBody>
          <a:bodyPr lIns="90000" tIns="46800" rIns="90000" bIns="46800">
            <a:spAutoFit/>
          </a:bodyPr>
          <a:lstStyle/>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p:txBody>
      </p:sp>
      <p:sp>
        <p:nvSpPr>
          <p:cNvPr id="61446" name="Text Box 5"/>
          <p:cNvSpPr txBox="1">
            <a:spLocks noChangeArrowheads="1"/>
          </p:cNvSpPr>
          <p:nvPr/>
        </p:nvSpPr>
        <p:spPr bwMode="auto">
          <a:xfrm>
            <a:off x="684213" y="914400"/>
            <a:ext cx="9396412"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Implementation: Walking the Talk</a:t>
            </a:r>
            <a:endParaRPr lang="en-CA" sz="2400">
              <a:solidFill>
                <a:srgbClr val="000000"/>
              </a:solidFill>
            </a:endParaRPr>
          </a:p>
        </p:txBody>
      </p:sp>
      <p:sp>
        <p:nvSpPr>
          <p:cNvPr id="61447" name="TextBox 7"/>
          <p:cNvSpPr txBox="1">
            <a:spLocks noChangeArrowheads="1"/>
          </p:cNvSpPr>
          <p:nvPr/>
        </p:nvSpPr>
        <p:spPr bwMode="auto">
          <a:xfrm>
            <a:off x="468313" y="2136775"/>
            <a:ext cx="2214562" cy="349250"/>
          </a:xfrm>
          <a:prstGeom prst="rect">
            <a:avLst/>
          </a:prstGeom>
          <a:noFill/>
          <a:ln w="9525">
            <a:noFill/>
            <a:miter lim="800000"/>
            <a:headEnd/>
            <a:tailEnd/>
          </a:ln>
        </p:spPr>
        <p:txBody>
          <a:bodyPr>
            <a:spAutoFit/>
          </a:bodyPr>
          <a:lstStyle/>
          <a:p>
            <a:endParaRPr lang="en-CA">
              <a:solidFill>
                <a:srgbClr val="002060"/>
              </a:solidFill>
            </a:endParaRPr>
          </a:p>
        </p:txBody>
      </p:sp>
      <p:sp>
        <p:nvSpPr>
          <p:cNvPr id="61448" name="TextBox 9"/>
          <p:cNvSpPr txBox="1">
            <a:spLocks noChangeArrowheads="1"/>
          </p:cNvSpPr>
          <p:nvPr/>
        </p:nvSpPr>
        <p:spPr bwMode="auto">
          <a:xfrm>
            <a:off x="396875" y="2208213"/>
            <a:ext cx="2428875" cy="3959225"/>
          </a:xfrm>
          <a:prstGeom prst="rect">
            <a:avLst/>
          </a:prstGeom>
          <a:noFill/>
          <a:ln w="9525">
            <a:noFill/>
            <a:miter lim="800000"/>
            <a:headEnd/>
            <a:tailEnd/>
          </a:ln>
        </p:spPr>
        <p:txBody>
          <a:bodyPr>
            <a:spAutoFit/>
          </a:bodyPr>
          <a:lstStyle/>
          <a:p>
            <a:r>
              <a:rPr lang="en-CA" sz="2800">
                <a:solidFill>
                  <a:srgbClr val="002060"/>
                </a:solidFill>
                <a:latin typeface="Garamond" charset="0"/>
                <a:ea typeface="Garamond" charset="0"/>
                <a:cs typeface="Garamond" charset="0"/>
              </a:rPr>
              <a:t>Challenges:</a:t>
            </a:r>
          </a:p>
          <a:p>
            <a:pPr>
              <a:buFont typeface="Arial" charset="0"/>
              <a:buChar char="•"/>
            </a:pPr>
            <a:r>
              <a:rPr lang="en-CA" sz="2800">
                <a:solidFill>
                  <a:srgbClr val="002060"/>
                </a:solidFill>
                <a:latin typeface="Garamond" charset="0"/>
                <a:ea typeface="Garamond" charset="0"/>
                <a:cs typeface="Garamond" charset="0"/>
              </a:rPr>
              <a:t> Sustainability is not free</a:t>
            </a:r>
          </a:p>
          <a:p>
            <a:pPr>
              <a:buFont typeface="Arial" charset="0"/>
              <a:buChar char="•"/>
            </a:pPr>
            <a:r>
              <a:rPr lang="en-CA" sz="2800">
                <a:solidFill>
                  <a:srgbClr val="002060"/>
                </a:solidFill>
                <a:latin typeface="Garamond" charset="0"/>
                <a:ea typeface="Garamond" charset="0"/>
                <a:cs typeface="Garamond" charset="0"/>
              </a:rPr>
              <a:t> Feedback tools are essential</a:t>
            </a:r>
          </a:p>
          <a:p>
            <a:pPr>
              <a:buFont typeface="Arial" charset="0"/>
              <a:buChar char="•"/>
            </a:pPr>
            <a:r>
              <a:rPr lang="en-CA" sz="2800">
                <a:solidFill>
                  <a:srgbClr val="002060"/>
                </a:solidFill>
                <a:latin typeface="Garamond" charset="0"/>
                <a:ea typeface="Garamond" charset="0"/>
                <a:cs typeface="Garamond" charset="0"/>
              </a:rPr>
              <a:t> Compliance tools</a:t>
            </a:r>
          </a:p>
          <a:p>
            <a:pPr>
              <a:buFont typeface="Arial" charset="0"/>
              <a:buChar char="•"/>
            </a:pPr>
            <a:r>
              <a:rPr lang="en-CA" sz="2800">
                <a:solidFill>
                  <a:srgbClr val="002060"/>
                </a:solidFill>
                <a:latin typeface="Garamond" charset="0"/>
                <a:ea typeface="Garamond" charset="0"/>
                <a:cs typeface="Garamond" charset="0"/>
              </a:rPr>
              <a:t> Make it simple</a:t>
            </a:r>
          </a:p>
          <a:p>
            <a:endParaRPr lang="en-CA">
              <a:solidFill>
                <a:srgbClr val="002060"/>
              </a:solidFill>
            </a:endParaRPr>
          </a:p>
        </p:txBody>
      </p:sp>
      <p:pic>
        <p:nvPicPr>
          <p:cNvPr id="61449" name="Picture 2"/>
          <p:cNvPicPr>
            <a:picLocks noChangeAspect="1" noChangeArrowheads="1"/>
          </p:cNvPicPr>
          <p:nvPr/>
        </p:nvPicPr>
        <p:blipFill>
          <a:blip r:embed="rId4"/>
          <a:srcRect/>
          <a:stretch>
            <a:fillRect/>
          </a:stretch>
        </p:blipFill>
        <p:spPr bwMode="auto">
          <a:xfrm>
            <a:off x="4540250" y="2136775"/>
            <a:ext cx="4497388" cy="3963988"/>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
          <p:cNvSpPr>
            <a:spLocks noChangeArrowheads="1"/>
          </p:cNvSpPr>
          <p:nvPr/>
        </p:nvSpPr>
        <p:spPr bwMode="auto">
          <a:xfrm>
            <a:off x="0" y="1493838"/>
            <a:ext cx="10080625" cy="5219700"/>
          </a:xfrm>
          <a:prstGeom prst="rect">
            <a:avLst/>
          </a:prstGeom>
          <a:solidFill>
            <a:srgbClr val="CCCCCC"/>
          </a:solidFill>
          <a:ln w="9525">
            <a:noFill/>
            <a:round/>
            <a:headEnd/>
            <a:tailEnd/>
          </a:ln>
        </p:spPr>
        <p:txBody>
          <a:bodyPr wrap="none" anchor="ctr"/>
          <a:lstStyle/>
          <a:p>
            <a:endParaRPr lang="en-US"/>
          </a:p>
        </p:txBody>
      </p:sp>
      <p:pic>
        <p:nvPicPr>
          <p:cNvPr id="63492" name="Picture 2"/>
          <p:cNvPicPr>
            <a:picLocks noChangeAspect="1" noChangeArrowheads="1"/>
          </p:cNvPicPr>
          <p:nvPr/>
        </p:nvPicPr>
        <p:blipFill>
          <a:blip r:embed="rId4"/>
          <a:srcRect/>
          <a:stretch>
            <a:fillRect/>
          </a:stretch>
        </p:blipFill>
        <p:spPr bwMode="auto">
          <a:xfrm>
            <a:off x="163513" y="6751638"/>
            <a:ext cx="1328737" cy="720725"/>
          </a:xfrm>
          <a:prstGeom prst="rect">
            <a:avLst/>
          </a:prstGeom>
          <a:noFill/>
          <a:ln w="9525">
            <a:noFill/>
            <a:round/>
            <a:headEnd/>
            <a:tailEnd/>
          </a:ln>
        </p:spPr>
      </p:pic>
      <p:sp>
        <p:nvSpPr>
          <p:cNvPr id="63493"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63494" name="Rectangle 4"/>
          <p:cNvSpPr>
            <a:spLocks noChangeArrowheads="1"/>
          </p:cNvSpPr>
          <p:nvPr/>
        </p:nvSpPr>
        <p:spPr bwMode="auto">
          <a:xfrm>
            <a:off x="396875" y="2422525"/>
            <a:ext cx="2286000" cy="1009650"/>
          </a:xfrm>
          <a:prstGeom prst="rect">
            <a:avLst/>
          </a:prstGeom>
          <a:noFill/>
          <a:ln w="9525">
            <a:noFill/>
            <a:round/>
            <a:headEnd/>
            <a:tailEnd/>
          </a:ln>
        </p:spPr>
        <p:txBody>
          <a:bodyPr lIns="90000" tIns="46800" rIns="90000" bIns="46800">
            <a:spAutoFit/>
          </a:bodyPr>
          <a:lstStyle/>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Font typeface="Times New Roman"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endParaRPr>
          </a:p>
        </p:txBody>
      </p:sp>
      <p:sp>
        <p:nvSpPr>
          <p:cNvPr id="63495" name="Text Box 5"/>
          <p:cNvSpPr txBox="1">
            <a:spLocks noChangeArrowheads="1"/>
          </p:cNvSpPr>
          <p:nvPr/>
        </p:nvSpPr>
        <p:spPr bwMode="auto">
          <a:xfrm>
            <a:off x="684213" y="914400"/>
            <a:ext cx="9396412"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2400">
              <a:solidFill>
                <a:srgbClr val="000000"/>
              </a:solidFill>
            </a:endParaRPr>
          </a:p>
        </p:txBody>
      </p:sp>
      <p:sp>
        <p:nvSpPr>
          <p:cNvPr id="63496" name="TextBox 7"/>
          <p:cNvSpPr txBox="1">
            <a:spLocks noChangeArrowheads="1"/>
          </p:cNvSpPr>
          <p:nvPr/>
        </p:nvSpPr>
        <p:spPr bwMode="auto">
          <a:xfrm>
            <a:off x="468313" y="2136775"/>
            <a:ext cx="2214562" cy="349250"/>
          </a:xfrm>
          <a:prstGeom prst="rect">
            <a:avLst/>
          </a:prstGeom>
          <a:noFill/>
          <a:ln w="9525">
            <a:noFill/>
            <a:miter lim="800000"/>
            <a:headEnd/>
            <a:tailEnd/>
          </a:ln>
        </p:spPr>
        <p:txBody>
          <a:bodyPr>
            <a:spAutoFit/>
          </a:bodyPr>
          <a:lstStyle/>
          <a:p>
            <a:endParaRPr lang="en-CA">
              <a:solidFill>
                <a:srgbClr val="002060"/>
              </a:solidFill>
            </a:endParaRPr>
          </a:p>
        </p:txBody>
      </p:sp>
      <p:sp>
        <p:nvSpPr>
          <p:cNvPr id="63497" name="Rectangle 1"/>
          <p:cNvSpPr>
            <a:spLocks noChangeArrowheads="1"/>
          </p:cNvSpPr>
          <p:nvPr/>
        </p:nvSpPr>
        <p:spPr bwMode="auto">
          <a:xfrm>
            <a:off x="0" y="1565275"/>
            <a:ext cx="10080625" cy="5219700"/>
          </a:xfrm>
          <a:prstGeom prst="rect">
            <a:avLst/>
          </a:prstGeom>
          <a:solidFill>
            <a:srgbClr val="CCCCCC"/>
          </a:solidFill>
          <a:ln w="9525">
            <a:noFill/>
            <a:round/>
            <a:headEnd/>
            <a:tailEnd/>
          </a:ln>
        </p:spPr>
        <p:txBody>
          <a:bodyPr wrap="none" anchor="ctr"/>
          <a:lstStyle/>
          <a:p>
            <a:endParaRPr lang="en-US"/>
          </a:p>
        </p:txBody>
      </p:sp>
      <p:graphicFrame>
        <p:nvGraphicFramePr>
          <p:cNvPr id="63490" name="Object 2"/>
          <p:cNvGraphicFramePr>
            <a:graphicFrameLocks noChangeAspect="1"/>
          </p:cNvGraphicFramePr>
          <p:nvPr/>
        </p:nvGraphicFramePr>
        <p:xfrm>
          <a:off x="3754438" y="57150"/>
          <a:ext cx="5786437" cy="7485063"/>
        </p:xfrm>
        <a:graphic>
          <a:graphicData uri="http://schemas.openxmlformats.org/presentationml/2006/ole">
            <p:oleObj spid="_x0000_s63490" name="Acrobat Document" r:id="rId5" imgW="5830114" imgH="7542857" progId="AcroExch.Document.7">
              <p:embed/>
            </p:oleObj>
          </a:graphicData>
        </a:graphic>
      </p:graphicFrame>
      <p:sp>
        <p:nvSpPr>
          <p:cNvPr id="16" name="TextBox 15"/>
          <p:cNvSpPr txBox="1">
            <a:spLocks noChangeArrowheads="1"/>
          </p:cNvSpPr>
          <p:nvPr/>
        </p:nvSpPr>
        <p:spPr bwMode="auto">
          <a:xfrm>
            <a:off x="396875" y="136525"/>
            <a:ext cx="2357438" cy="1466850"/>
          </a:xfrm>
          <a:prstGeom prst="rect">
            <a:avLst/>
          </a:prstGeom>
          <a:gradFill rotWithShape="1">
            <a:gsLst>
              <a:gs pos="0">
                <a:srgbClr val="9595FF"/>
              </a:gs>
              <a:gs pos="35001">
                <a:srgbClr val="B6B6FF"/>
              </a:gs>
              <a:gs pos="100000">
                <a:srgbClr val="E1E1FF"/>
              </a:gs>
            </a:gsLst>
            <a:lin ang="16200000" scaled="1"/>
          </a:gradFill>
          <a:ln w="9525">
            <a:solidFill>
              <a:srgbClr val="2E2ECB"/>
            </a:solidFill>
            <a:miter lim="800000"/>
            <a:headEnd/>
            <a:tailEnd/>
          </a:ln>
          <a:effectLst>
            <a:outerShdw blurRad="63500" dist="20000" dir="5400000" rotWithShape="0">
              <a:srgbClr val="000000">
                <a:alpha val="37999"/>
              </a:srgbClr>
            </a:outerShdw>
          </a:effectLst>
        </p:spPr>
        <p:txBody>
          <a:bodyPr>
            <a:spAutoFit/>
          </a:bodyPr>
          <a:lstStyle/>
          <a:p>
            <a:r>
              <a:rPr lang="en-CA" sz="3200">
                <a:solidFill>
                  <a:srgbClr val="002060"/>
                </a:solidFill>
                <a:latin typeface="Garamond" charset="0"/>
                <a:ea typeface="Garamond" charset="0"/>
                <a:cs typeface="Garamond" charset="0"/>
              </a:rPr>
              <a:t>Learning from experience</a:t>
            </a:r>
          </a:p>
        </p:txBody>
      </p:sp>
      <p:sp>
        <p:nvSpPr>
          <p:cNvPr id="63499" name="TextBox 16"/>
          <p:cNvSpPr txBox="1">
            <a:spLocks noChangeArrowheads="1"/>
          </p:cNvSpPr>
          <p:nvPr/>
        </p:nvSpPr>
        <p:spPr bwMode="auto">
          <a:xfrm>
            <a:off x="254000" y="2351088"/>
            <a:ext cx="3071813" cy="2501900"/>
          </a:xfrm>
          <a:prstGeom prst="rect">
            <a:avLst/>
          </a:prstGeom>
          <a:noFill/>
          <a:ln w="9525">
            <a:noFill/>
            <a:miter lim="800000"/>
            <a:headEnd/>
            <a:tailEnd/>
          </a:ln>
        </p:spPr>
        <p:txBody>
          <a:bodyPr>
            <a:spAutoFit/>
          </a:bodyPr>
          <a:lstStyle/>
          <a:p>
            <a:r>
              <a:rPr lang="en-CA" sz="2800">
                <a:solidFill>
                  <a:srgbClr val="002060"/>
                </a:solidFill>
                <a:latin typeface="Garamond" charset="0"/>
                <a:ea typeface="Garamond" charset="0"/>
                <a:cs typeface="Garamond" charset="0"/>
              </a:rPr>
              <a:t>Based on early experience, SSG developed a new program for energy audits and emissions tracking</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0" y="1079500"/>
            <a:ext cx="10080625" cy="5508625"/>
          </a:xfrm>
          <a:prstGeom prst="rect">
            <a:avLst/>
          </a:prstGeom>
          <a:solidFill>
            <a:srgbClr val="CCCCCC"/>
          </a:solidFill>
          <a:ln w="9525">
            <a:noFill/>
            <a:round/>
            <a:headEnd/>
            <a:tailEnd/>
          </a:ln>
        </p:spPr>
        <p:txBody>
          <a:bodyPr wrap="none" anchor="ctr"/>
          <a:lstStyle/>
          <a:p>
            <a:pPr marL="257175" indent="-257175" hangingPunct="1">
              <a:lnSpc>
                <a:spcPct val="80000"/>
              </a:lnSpc>
              <a:spcBef>
                <a:spcPct val="200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a:solidFill>
                <a:schemeClr val="tx1"/>
              </a:solidFill>
            </a:endParaRPr>
          </a:p>
        </p:txBody>
      </p:sp>
      <p:pic>
        <p:nvPicPr>
          <p:cNvPr id="65539"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65540"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65541" name="Text Box 4"/>
          <p:cNvSpPr txBox="1">
            <a:spLocks noChangeArrowheads="1"/>
          </p:cNvSpPr>
          <p:nvPr/>
        </p:nvSpPr>
        <p:spPr bwMode="auto">
          <a:xfrm>
            <a:off x="684213" y="5794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solidFill>
                  <a:schemeClr val="tx1"/>
                </a:solidFill>
                <a:latin typeface="Book Antiqua" charset="0"/>
              </a:rPr>
              <a:t>Who is SSG?</a:t>
            </a:r>
            <a:endParaRPr lang="en-CA" sz="3200" b="1">
              <a:solidFill>
                <a:schemeClr val="tx1"/>
              </a:solidFill>
              <a:latin typeface="Garamond" charset="0"/>
              <a:ea typeface="Garamond" charset="0"/>
              <a:cs typeface="Garamond"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3200">
              <a:solidFill>
                <a:srgbClr val="000000"/>
              </a:solidFill>
              <a:latin typeface="Garamond" charset="0"/>
              <a:ea typeface="Garamond" charset="0"/>
              <a:cs typeface="Garamond" charset="0"/>
            </a:endParaRPr>
          </a:p>
        </p:txBody>
      </p:sp>
      <p:pic>
        <p:nvPicPr>
          <p:cNvPr id="65542" name="Picture 10"/>
          <p:cNvPicPr>
            <a:picLocks noChangeAspect="1"/>
          </p:cNvPicPr>
          <p:nvPr/>
        </p:nvPicPr>
        <p:blipFill>
          <a:blip r:embed="rId4"/>
          <a:srcRect b="14728"/>
          <a:stretch>
            <a:fillRect/>
          </a:stretch>
        </p:blipFill>
        <p:spPr bwMode="auto">
          <a:xfrm>
            <a:off x="3135313" y="4313238"/>
            <a:ext cx="4038600" cy="2193925"/>
          </a:xfrm>
          <a:prstGeom prst="rect">
            <a:avLst/>
          </a:prstGeom>
          <a:noFill/>
          <a:ln w="9525">
            <a:solidFill>
              <a:srgbClr val="730088"/>
            </a:solidFill>
            <a:miter lim="800000"/>
            <a:headEnd/>
            <a:tailEnd/>
          </a:ln>
        </p:spPr>
      </p:pic>
      <p:sp>
        <p:nvSpPr>
          <p:cNvPr id="65543" name="TextBox 8"/>
          <p:cNvSpPr txBox="1">
            <a:spLocks noChangeArrowheads="1"/>
          </p:cNvSpPr>
          <p:nvPr/>
        </p:nvSpPr>
        <p:spPr bwMode="auto">
          <a:xfrm>
            <a:off x="544513" y="1646238"/>
            <a:ext cx="7010400" cy="2414587"/>
          </a:xfrm>
          <a:prstGeom prst="rect">
            <a:avLst/>
          </a:prstGeom>
          <a:noFill/>
          <a:ln w="9525">
            <a:noFill/>
            <a:miter lim="800000"/>
            <a:headEnd/>
            <a:tailEnd/>
          </a:ln>
        </p:spPr>
        <p:txBody>
          <a:bodyPr>
            <a:spAutoFit/>
          </a:bodyPr>
          <a:lstStyle/>
          <a:p>
            <a:r>
              <a:rPr lang="en-US" sz="2400" b="1">
                <a:solidFill>
                  <a:srgbClr val="22467A"/>
                </a:solidFill>
                <a:latin typeface="Garamond" charset="0"/>
                <a:ea typeface="Garamond" charset="0"/>
                <a:cs typeface="Garamond" charset="0"/>
              </a:rPr>
              <a:t>Cooperating toward transformative change:</a:t>
            </a:r>
            <a:br>
              <a:rPr lang="en-US" sz="2400" b="1">
                <a:solidFill>
                  <a:srgbClr val="22467A"/>
                </a:solidFill>
                <a:latin typeface="Garamond" charset="0"/>
                <a:ea typeface="Garamond" charset="0"/>
                <a:cs typeface="Garamond" charset="0"/>
              </a:rPr>
            </a:br>
            <a:endParaRPr lang="en-US" sz="2400" b="1">
              <a:solidFill>
                <a:srgbClr val="22467A"/>
              </a:solidFill>
              <a:latin typeface="Garamond" charset="0"/>
              <a:ea typeface="Garamond" charset="0"/>
              <a:cs typeface="Garamond" charset="0"/>
            </a:endParaRPr>
          </a:p>
          <a:p>
            <a:r>
              <a:rPr lang="en-US" sz="2400">
                <a:solidFill>
                  <a:srgbClr val="22467A"/>
                </a:solidFill>
                <a:latin typeface="Garamond" charset="0"/>
                <a:ea typeface="Garamond" charset="0"/>
                <a:cs typeface="Garamond" charset="0"/>
              </a:rPr>
              <a:t>SSG is an innovative Canadian workers cooperative that assists clients and collaborators to integrate social, ecological and economic practices throughout their organizations and work. </a:t>
            </a:r>
            <a:endParaRPr lang="en-GB" sz="2400">
              <a:solidFill>
                <a:srgbClr val="22467A"/>
              </a:solidFill>
              <a:latin typeface="Garamond" charset="0"/>
              <a:ea typeface="Garamond" charset="0"/>
              <a:cs typeface="Garamond" charset="0"/>
            </a:endParaRPr>
          </a:p>
          <a:p>
            <a:endParaRPr lang="en-US"/>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0" y="1112838"/>
            <a:ext cx="10080625" cy="5508625"/>
          </a:xfrm>
          <a:prstGeom prst="rect">
            <a:avLst/>
          </a:prstGeom>
          <a:solidFill>
            <a:srgbClr val="CCCCCC"/>
          </a:solidFill>
          <a:ln w="9525">
            <a:noFill/>
            <a:round/>
            <a:headEnd/>
            <a:tailEnd/>
          </a:ln>
        </p:spPr>
        <p:txBody>
          <a:bodyPr wrap="none" anchor="ctr"/>
          <a:lstStyle/>
          <a:p>
            <a:pPr>
              <a:lnSpc>
                <a:spcPct val="101000"/>
              </a:lnSpc>
              <a:buSzPct val="45000"/>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2000">
              <a:solidFill>
                <a:srgbClr val="000000"/>
              </a:solidFill>
            </a:endParaRPr>
          </a:p>
        </p:txBody>
      </p:sp>
      <p:pic>
        <p:nvPicPr>
          <p:cNvPr id="67587"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67588"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67589" name="Text Box 4"/>
          <p:cNvSpPr txBox="1">
            <a:spLocks noChangeArrowheads="1"/>
          </p:cNvSpPr>
          <p:nvPr/>
        </p:nvSpPr>
        <p:spPr bwMode="auto">
          <a:xfrm>
            <a:off x="468313" y="5794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b="1">
                <a:solidFill>
                  <a:schemeClr val="tx1"/>
                </a:solidFill>
                <a:latin typeface="Garamond" charset="0"/>
                <a:ea typeface="Garamond" charset="0"/>
                <a:cs typeface="Garamond" charset="0"/>
              </a:rPr>
              <a:t>What does SSG do for work?</a:t>
            </a:r>
            <a:endParaRPr lang="en-CA" sz="3200" b="1">
              <a:solidFill>
                <a:schemeClr val="tx1"/>
              </a:solidFill>
              <a:latin typeface="Garamond" charset="0"/>
              <a:ea typeface="Garamond" charset="0"/>
              <a:cs typeface="Garamond" charset="0"/>
            </a:endParaRPr>
          </a:p>
        </p:txBody>
      </p:sp>
      <p:pic>
        <p:nvPicPr>
          <p:cNvPr id="67590" name="Picture 4"/>
          <p:cNvPicPr>
            <a:picLocks noChangeAspect="1"/>
          </p:cNvPicPr>
          <p:nvPr/>
        </p:nvPicPr>
        <p:blipFill>
          <a:blip r:embed="rId4"/>
          <a:srcRect/>
          <a:stretch>
            <a:fillRect/>
          </a:stretch>
        </p:blipFill>
        <p:spPr bwMode="auto">
          <a:xfrm>
            <a:off x="6030913" y="1570038"/>
            <a:ext cx="3113087" cy="4267200"/>
          </a:xfrm>
          <a:prstGeom prst="rect">
            <a:avLst/>
          </a:prstGeom>
          <a:noFill/>
          <a:ln w="9525">
            <a:noFill/>
            <a:miter lim="800000"/>
            <a:headEnd/>
            <a:tailEnd/>
          </a:ln>
        </p:spPr>
      </p:pic>
      <p:sp>
        <p:nvSpPr>
          <p:cNvPr id="67591" name="TextBox 8"/>
          <p:cNvSpPr txBox="1">
            <a:spLocks noChangeArrowheads="1"/>
          </p:cNvSpPr>
          <p:nvPr/>
        </p:nvSpPr>
        <p:spPr bwMode="auto">
          <a:xfrm>
            <a:off x="696913" y="1798638"/>
            <a:ext cx="4267200" cy="352425"/>
          </a:xfrm>
          <a:prstGeom prst="rect">
            <a:avLst/>
          </a:prstGeom>
          <a:noFill/>
          <a:ln w="9525">
            <a:noFill/>
            <a:miter lim="800000"/>
            <a:headEnd/>
            <a:tailEnd/>
          </a:ln>
        </p:spPr>
        <p:txBody>
          <a:bodyPr>
            <a:spAutoFit/>
          </a:bodyPr>
          <a:lstStyle/>
          <a:p>
            <a:endParaRPr lang="en-US"/>
          </a:p>
        </p:txBody>
      </p:sp>
      <p:sp>
        <p:nvSpPr>
          <p:cNvPr id="67592" name="TextBox 9"/>
          <p:cNvSpPr txBox="1">
            <a:spLocks noChangeArrowheads="1"/>
          </p:cNvSpPr>
          <p:nvPr/>
        </p:nvSpPr>
        <p:spPr bwMode="auto">
          <a:xfrm>
            <a:off x="544513" y="2027238"/>
            <a:ext cx="5181600" cy="1955800"/>
          </a:xfrm>
          <a:prstGeom prst="rect">
            <a:avLst/>
          </a:prstGeom>
          <a:noFill/>
          <a:ln w="9525">
            <a:noFill/>
            <a:miter lim="800000"/>
            <a:headEnd/>
            <a:tailEnd/>
          </a:ln>
        </p:spPr>
        <p:txBody>
          <a:bodyPr>
            <a:spAutoFit/>
          </a:bodyPr>
          <a:lstStyle/>
          <a:p>
            <a:pPr lvl="1">
              <a:buClr>
                <a:srgbClr val="22467A"/>
              </a:buClr>
              <a:buFont typeface="Arial" charset="0"/>
              <a:buChar char="•"/>
            </a:pPr>
            <a:r>
              <a:rPr lang="en-US" sz="2800">
                <a:solidFill>
                  <a:srgbClr val="22467A"/>
                </a:solidFill>
                <a:latin typeface="Garamond" charset="0"/>
                <a:ea typeface="Garamond" charset="0"/>
                <a:cs typeface="Garamond" charset="0"/>
              </a:rPr>
              <a:t>Green and sustainable building</a:t>
            </a:r>
          </a:p>
          <a:p>
            <a:pPr lvl="1">
              <a:buClr>
                <a:srgbClr val="22467A"/>
              </a:buClr>
              <a:buFont typeface="Arial" charset="0"/>
              <a:buChar char="•"/>
            </a:pPr>
            <a:r>
              <a:rPr lang="en-US" sz="2800">
                <a:solidFill>
                  <a:srgbClr val="22467A"/>
                </a:solidFill>
                <a:latin typeface="Garamond" charset="0"/>
                <a:ea typeface="Garamond" charset="0"/>
                <a:cs typeface="Garamond" charset="0"/>
              </a:rPr>
              <a:t>Organizational change</a:t>
            </a:r>
          </a:p>
          <a:p>
            <a:pPr lvl="1">
              <a:buClr>
                <a:srgbClr val="22467A"/>
              </a:buClr>
              <a:buFont typeface="Arial" charset="0"/>
              <a:buChar char="•"/>
            </a:pPr>
            <a:r>
              <a:rPr lang="en-US" sz="2800">
                <a:solidFill>
                  <a:srgbClr val="22467A"/>
                </a:solidFill>
                <a:latin typeface="Garamond" charset="0"/>
                <a:ea typeface="Garamond" charset="0"/>
                <a:cs typeface="Garamond" charset="0"/>
              </a:rPr>
              <a:t>Sustainable communities</a:t>
            </a:r>
          </a:p>
          <a:p>
            <a:pPr lvl="1">
              <a:buClr>
                <a:srgbClr val="22467A"/>
              </a:buClr>
              <a:buFont typeface="Arial" charset="0"/>
              <a:buChar char="•"/>
            </a:pPr>
            <a:r>
              <a:rPr lang="en-US" sz="2800">
                <a:solidFill>
                  <a:srgbClr val="22467A"/>
                </a:solidFill>
                <a:latin typeface="Garamond" charset="0"/>
                <a:ea typeface="Garamond" charset="0"/>
                <a:cs typeface="Garamond" charset="0"/>
              </a:rPr>
              <a:t>Energy and climate change </a:t>
            </a:r>
            <a:endParaRPr lang="en-GB" sz="2800">
              <a:solidFill>
                <a:srgbClr val="22467A"/>
              </a:solidFill>
              <a:latin typeface="Garamond" charset="0"/>
              <a:ea typeface="Garamond" charset="0"/>
              <a:cs typeface="Garamond" charset="0"/>
            </a:endParaRPr>
          </a:p>
          <a:p>
            <a:pPr>
              <a:buFont typeface="Arial" charset="0"/>
              <a:buChar char="•"/>
            </a:pPr>
            <a:endParaRPr lang="en-US"/>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ChangeArrowheads="1"/>
          </p:cNvSpPr>
          <p:nvPr/>
        </p:nvSpPr>
        <p:spPr bwMode="auto">
          <a:xfrm>
            <a:off x="0" y="1036638"/>
            <a:ext cx="10080625" cy="5508625"/>
          </a:xfrm>
          <a:prstGeom prst="rect">
            <a:avLst/>
          </a:prstGeom>
          <a:solidFill>
            <a:srgbClr val="CCCCCC"/>
          </a:solidFill>
          <a:ln w="9525">
            <a:noFill/>
            <a:round/>
            <a:headEnd/>
            <a:tailEnd/>
          </a:ln>
        </p:spPr>
        <p:txBody>
          <a:bodyPr wrap="none" anchor="ctr"/>
          <a:lstStyle/>
          <a:p>
            <a:pPr marL="257175" indent="-257175" hangingPunct="1">
              <a:lnSpc>
                <a:spcPct val="80000"/>
              </a:lnSpc>
              <a:spcBef>
                <a:spcPct val="200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lang="fr-CA" sz="2000">
              <a:solidFill>
                <a:srgbClr val="000000"/>
              </a:solidFill>
              <a:latin typeface="Garamond" charset="0"/>
              <a:ea typeface="Garamond" charset="0"/>
              <a:cs typeface="Garamond" charset="0"/>
            </a:endParaRPr>
          </a:p>
        </p:txBody>
      </p:sp>
      <p:pic>
        <p:nvPicPr>
          <p:cNvPr id="69635"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69636"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69637" name="Text Box 4"/>
          <p:cNvSpPr txBox="1">
            <a:spLocks noChangeArrowheads="1"/>
          </p:cNvSpPr>
          <p:nvPr/>
        </p:nvSpPr>
        <p:spPr bwMode="auto">
          <a:xfrm>
            <a:off x="684213" y="5032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ea typeface="Garamond" charset="0"/>
                <a:cs typeface="Garamond" charset="0"/>
              </a:rPr>
              <a:t>Our assessment</a:t>
            </a:r>
            <a:endParaRPr lang="en-CA" sz="3200">
              <a:solidFill>
                <a:srgbClr val="000000"/>
              </a:solidFill>
              <a:latin typeface="Garamond" charset="0"/>
              <a:ea typeface="Garamond" charset="0"/>
              <a:cs typeface="Garamond"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3200">
              <a:solidFill>
                <a:srgbClr val="000000"/>
              </a:solidFill>
              <a:latin typeface="Garamond" charset="0"/>
              <a:ea typeface="Garamond" charset="0"/>
              <a:cs typeface="Garamond" charset="0"/>
            </a:endParaRPr>
          </a:p>
        </p:txBody>
      </p:sp>
      <p:sp>
        <p:nvSpPr>
          <p:cNvPr id="69638" name="TextBox 6"/>
          <p:cNvSpPr txBox="1">
            <a:spLocks noChangeArrowheads="1"/>
          </p:cNvSpPr>
          <p:nvPr/>
        </p:nvSpPr>
        <p:spPr bwMode="auto">
          <a:xfrm>
            <a:off x="620713" y="2179638"/>
            <a:ext cx="6629400" cy="3879850"/>
          </a:xfrm>
          <a:prstGeom prst="rect">
            <a:avLst/>
          </a:prstGeom>
          <a:noFill/>
          <a:ln w="9525">
            <a:noFill/>
            <a:miter lim="800000"/>
            <a:headEnd/>
            <a:tailEnd/>
          </a:ln>
        </p:spPr>
        <p:txBody>
          <a:bodyPr>
            <a:spAutoFit/>
          </a:bodyPr>
          <a:lstStyle/>
          <a:p>
            <a:pPr hangingPunct="1">
              <a:lnSpc>
                <a:spcPct val="90000"/>
              </a:lnSpc>
              <a:spcBef>
                <a:spcPct val="20000"/>
              </a:spcBef>
              <a:tabLst>
                <a:tab pos="723900" algn="l"/>
                <a:tab pos="1447800" algn="l"/>
                <a:tab pos="2171700" algn="l"/>
                <a:tab pos="2895600" algn="l"/>
                <a:tab pos="3619500" algn="l"/>
                <a:tab pos="4343400" algn="l"/>
                <a:tab pos="5067300" algn="l"/>
                <a:tab pos="5791200" algn="l"/>
              </a:tabLst>
            </a:pPr>
            <a:r>
              <a:rPr lang="en-CA" sz="2000" b="1">
                <a:solidFill>
                  <a:srgbClr val="000000"/>
                </a:solidFill>
                <a:latin typeface="Garamond" charset="0"/>
                <a:ea typeface="Garamond" charset="0"/>
                <a:cs typeface="Garamond" charset="0"/>
              </a:rPr>
              <a:t>I: Toward co-operation, collaboration &amp; community</a:t>
            </a:r>
          </a:p>
          <a:p>
            <a:pPr lvl="1" hangingPunct="1">
              <a:lnSpc>
                <a:spcPct val="90000"/>
              </a:lnSpc>
              <a:spcBef>
                <a:spcPct val="20000"/>
              </a:spcBef>
              <a:tabLst>
                <a:tab pos="723900" algn="l"/>
                <a:tab pos="1447800" algn="l"/>
                <a:tab pos="2171700" algn="l"/>
                <a:tab pos="2895600" algn="l"/>
                <a:tab pos="3619500" algn="l"/>
                <a:tab pos="4343400" algn="l"/>
                <a:tab pos="5067300" algn="l"/>
                <a:tab pos="5791200" algn="l"/>
              </a:tabLst>
            </a:pPr>
            <a:r>
              <a:rPr lang="en-CA" sz="2000">
                <a:latin typeface="Garamond" charset="0"/>
                <a:ea typeface="Garamond" charset="0"/>
                <a:cs typeface="Garamond" charset="0"/>
              </a:rPr>
              <a:t>	</a:t>
            </a:r>
            <a:r>
              <a:rPr lang="en-CA" sz="2000">
                <a:solidFill>
                  <a:srgbClr val="616161"/>
                </a:solidFill>
                <a:latin typeface="Garamond" charset="0"/>
                <a:ea typeface="Garamond" charset="0"/>
                <a:cs typeface="Garamond" charset="0"/>
              </a:rPr>
              <a:t>Ex. Percent of revenue dedicated to community support fund</a:t>
            </a:r>
          </a:p>
          <a:p>
            <a:pPr hangingPunct="1">
              <a:lnSpc>
                <a:spcPct val="90000"/>
              </a:lnSpc>
              <a:spcBef>
                <a:spcPct val="20000"/>
              </a:spcBef>
              <a:tabLst>
                <a:tab pos="723900" algn="l"/>
                <a:tab pos="1447800" algn="l"/>
                <a:tab pos="2171700" algn="l"/>
                <a:tab pos="2895600" algn="l"/>
                <a:tab pos="3619500" algn="l"/>
                <a:tab pos="4343400" algn="l"/>
                <a:tab pos="5067300" algn="l"/>
                <a:tab pos="5791200" algn="l"/>
              </a:tabLst>
            </a:pPr>
            <a:r>
              <a:rPr lang="en-CA" sz="2000" b="1">
                <a:solidFill>
                  <a:srgbClr val="000000"/>
                </a:solidFill>
                <a:latin typeface="Garamond" charset="0"/>
                <a:ea typeface="Garamond" charset="0"/>
                <a:cs typeface="Garamond" charset="0"/>
              </a:rPr>
              <a:t>II: Toward healthy workplace, healthy lives</a:t>
            </a:r>
          </a:p>
          <a:p>
            <a:pPr lvl="1" hangingPunct="1">
              <a:lnSpc>
                <a:spcPct val="90000"/>
              </a:lnSpc>
              <a:spcBef>
                <a:spcPct val="20000"/>
              </a:spcBef>
              <a:tabLst>
                <a:tab pos="723900" algn="l"/>
                <a:tab pos="1447800" algn="l"/>
                <a:tab pos="2171700" algn="l"/>
                <a:tab pos="2895600" algn="l"/>
                <a:tab pos="3619500" algn="l"/>
                <a:tab pos="4343400" algn="l"/>
                <a:tab pos="5067300" algn="l"/>
                <a:tab pos="5791200" algn="l"/>
              </a:tabLst>
            </a:pPr>
            <a:r>
              <a:rPr lang="en-CA" sz="2000">
                <a:solidFill>
                  <a:srgbClr val="616161"/>
                </a:solidFill>
                <a:latin typeface="Garamond" charset="0"/>
                <a:ea typeface="Garamond" charset="0"/>
                <a:cs typeface="Garamond" charset="0"/>
              </a:rPr>
              <a:t>	Ex. Total average absenteeism rate</a:t>
            </a:r>
          </a:p>
          <a:p>
            <a:pPr hangingPunct="1">
              <a:lnSpc>
                <a:spcPct val="90000"/>
              </a:lnSpc>
              <a:spcBef>
                <a:spcPct val="20000"/>
              </a:spcBef>
              <a:tabLst>
                <a:tab pos="723900" algn="l"/>
                <a:tab pos="1447800" algn="l"/>
                <a:tab pos="2171700" algn="l"/>
                <a:tab pos="2895600" algn="l"/>
                <a:tab pos="3619500" algn="l"/>
                <a:tab pos="4343400" algn="l"/>
                <a:tab pos="5067300" algn="l"/>
                <a:tab pos="5791200" algn="l"/>
              </a:tabLst>
            </a:pPr>
            <a:r>
              <a:rPr lang="en-CA" sz="2000" b="1">
                <a:solidFill>
                  <a:srgbClr val="000000"/>
                </a:solidFill>
                <a:latin typeface="Garamond" charset="0"/>
                <a:ea typeface="Garamond" charset="0"/>
                <a:cs typeface="Garamond" charset="0"/>
              </a:rPr>
              <a:t>III: Toward diversity, equity, justice</a:t>
            </a:r>
          </a:p>
          <a:p>
            <a:pPr lvl="1" hangingPunct="1">
              <a:lnSpc>
                <a:spcPct val="90000"/>
              </a:lnSpc>
              <a:spcBef>
                <a:spcPct val="20000"/>
              </a:spcBef>
              <a:tabLst>
                <a:tab pos="723900" algn="l"/>
                <a:tab pos="1447800" algn="l"/>
                <a:tab pos="2171700" algn="l"/>
                <a:tab pos="2895600" algn="l"/>
                <a:tab pos="3619500" algn="l"/>
                <a:tab pos="4343400" algn="l"/>
                <a:tab pos="5067300" algn="l"/>
                <a:tab pos="5791200" algn="l"/>
              </a:tabLst>
            </a:pPr>
            <a:r>
              <a:rPr lang="en-CA" sz="2000">
                <a:solidFill>
                  <a:srgbClr val="616161"/>
                </a:solidFill>
                <a:latin typeface="Garamond" charset="0"/>
                <a:ea typeface="Garamond" charset="0"/>
                <a:cs typeface="Garamond" charset="0"/>
              </a:rPr>
              <a:t>	Ex. Percent of worker members self</a:t>
            </a:r>
            <a:r>
              <a:rPr lang="en-CA" sz="2000">
                <a:solidFill>
                  <a:srgbClr val="595959"/>
                </a:solidFill>
                <a:latin typeface="Garamond" charset="0"/>
                <a:ea typeface="Garamond" charset="0"/>
                <a:cs typeface="Garamond" charset="0"/>
              </a:rPr>
              <a:t>-identifying as a minority</a:t>
            </a:r>
          </a:p>
          <a:p>
            <a:pPr hangingPunct="1">
              <a:lnSpc>
                <a:spcPct val="90000"/>
              </a:lnSpc>
              <a:spcBef>
                <a:spcPct val="20000"/>
              </a:spcBef>
              <a:tabLst>
                <a:tab pos="723900" algn="l"/>
                <a:tab pos="1447800" algn="l"/>
                <a:tab pos="2171700" algn="l"/>
                <a:tab pos="2895600" algn="l"/>
                <a:tab pos="3619500" algn="l"/>
                <a:tab pos="4343400" algn="l"/>
                <a:tab pos="5067300" algn="l"/>
                <a:tab pos="5791200" algn="l"/>
              </a:tabLst>
            </a:pPr>
            <a:r>
              <a:rPr lang="en-CA" sz="2000" b="1">
                <a:solidFill>
                  <a:srgbClr val="000000"/>
                </a:solidFill>
                <a:latin typeface="Garamond" charset="0"/>
                <a:ea typeface="Garamond" charset="0"/>
                <a:cs typeface="Garamond" charset="0"/>
              </a:rPr>
              <a:t>IV: Toward ecological sustainability</a:t>
            </a:r>
          </a:p>
          <a:p>
            <a:pPr lvl="1" hangingPunct="1">
              <a:lnSpc>
                <a:spcPct val="90000"/>
              </a:lnSpc>
              <a:spcBef>
                <a:spcPct val="20000"/>
              </a:spcBef>
              <a:tabLst>
                <a:tab pos="723900" algn="l"/>
                <a:tab pos="1447800" algn="l"/>
                <a:tab pos="2171700" algn="l"/>
                <a:tab pos="2895600" algn="l"/>
                <a:tab pos="3619500" algn="l"/>
                <a:tab pos="4343400" algn="l"/>
                <a:tab pos="5067300" algn="l"/>
                <a:tab pos="5791200" algn="l"/>
              </a:tabLst>
            </a:pPr>
            <a:r>
              <a:rPr lang="en-CA" sz="2000">
                <a:solidFill>
                  <a:srgbClr val="616161"/>
                </a:solidFill>
                <a:latin typeface="Garamond" charset="0"/>
                <a:ea typeface="Garamond" charset="0"/>
                <a:cs typeface="Garamond" charset="0"/>
              </a:rPr>
              <a:t>	Ex. Total kilometres traveled by worker members for SSG, by mode</a:t>
            </a:r>
            <a:endParaRPr lang="en-US" sz="2000">
              <a:latin typeface="Garamond" charset="0"/>
              <a:ea typeface="Garamond" charset="0"/>
              <a:cs typeface="Garamond" charset="0"/>
            </a:endParaRPr>
          </a:p>
          <a:p>
            <a:pPr>
              <a:tabLst>
                <a:tab pos="723900" algn="l"/>
                <a:tab pos="1447800" algn="l"/>
                <a:tab pos="2171700" algn="l"/>
                <a:tab pos="2895600" algn="l"/>
                <a:tab pos="3619500" algn="l"/>
                <a:tab pos="4343400" algn="l"/>
                <a:tab pos="5067300" algn="l"/>
                <a:tab pos="5791200" algn="l"/>
              </a:tabLst>
            </a:pPr>
            <a:endParaRPr lang="en-US"/>
          </a:p>
        </p:txBody>
      </p:sp>
      <p:pic>
        <p:nvPicPr>
          <p:cNvPr id="69639" name="Picture 12"/>
          <p:cNvPicPr>
            <a:picLocks noChangeAspect="1" noChangeArrowheads="1"/>
          </p:cNvPicPr>
          <p:nvPr/>
        </p:nvPicPr>
        <p:blipFill>
          <a:blip r:embed="rId4"/>
          <a:srcRect/>
          <a:stretch>
            <a:fillRect/>
          </a:stretch>
        </p:blipFill>
        <p:spPr bwMode="auto">
          <a:xfrm>
            <a:off x="7478713" y="1417638"/>
            <a:ext cx="2051050" cy="2544762"/>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1"/>
          <p:cNvSpPr>
            <a:spLocks noChangeArrowheads="1"/>
          </p:cNvSpPr>
          <p:nvPr/>
        </p:nvSpPr>
        <p:spPr bwMode="auto">
          <a:xfrm>
            <a:off x="0" y="1079500"/>
            <a:ext cx="10080625" cy="5508625"/>
          </a:xfrm>
          <a:prstGeom prst="rect">
            <a:avLst/>
          </a:prstGeom>
          <a:solidFill>
            <a:srgbClr val="CCCCCC"/>
          </a:solidFill>
          <a:ln w="9525">
            <a:noFill/>
            <a:round/>
            <a:headEnd/>
            <a:tailEnd/>
          </a:ln>
        </p:spPr>
        <p:txBody>
          <a:bodyPr wrap="none" anchor="ctr"/>
          <a:lstStyle/>
          <a:p>
            <a:pPr marL="257175" indent="-257175" hangingPunct="1">
              <a:lnSpc>
                <a:spcPct val="80000"/>
              </a:lnSpc>
              <a:spcBef>
                <a:spcPct val="200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lang="fr-CA" sz="2000">
              <a:solidFill>
                <a:srgbClr val="000000"/>
              </a:solidFill>
              <a:latin typeface="Garamond" charset="0"/>
              <a:ea typeface="Garamond" charset="0"/>
              <a:cs typeface="Garamond" charset="0"/>
            </a:endParaRPr>
          </a:p>
        </p:txBody>
      </p:sp>
      <p:pic>
        <p:nvPicPr>
          <p:cNvPr id="71684" name="Picture 2"/>
          <p:cNvPicPr>
            <a:picLocks noChangeAspect="1" noChangeArrowheads="1"/>
          </p:cNvPicPr>
          <p:nvPr/>
        </p:nvPicPr>
        <p:blipFill>
          <a:blip r:embed="rId4"/>
          <a:srcRect/>
          <a:stretch>
            <a:fillRect/>
          </a:stretch>
        </p:blipFill>
        <p:spPr bwMode="auto">
          <a:xfrm>
            <a:off x="163513" y="6751638"/>
            <a:ext cx="1328737" cy="720725"/>
          </a:xfrm>
          <a:prstGeom prst="rect">
            <a:avLst/>
          </a:prstGeom>
          <a:noFill/>
          <a:ln w="9525">
            <a:noFill/>
            <a:round/>
            <a:headEnd/>
            <a:tailEnd/>
          </a:ln>
        </p:spPr>
      </p:pic>
      <p:sp>
        <p:nvSpPr>
          <p:cNvPr id="71685"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71686" name="Text Box 4"/>
          <p:cNvSpPr txBox="1">
            <a:spLocks noChangeArrowheads="1"/>
          </p:cNvSpPr>
          <p:nvPr/>
        </p:nvSpPr>
        <p:spPr bwMode="auto">
          <a:xfrm>
            <a:off x="684213" y="5794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ea typeface="Garamond" charset="0"/>
                <a:cs typeface="Garamond" charset="0"/>
              </a:rPr>
              <a:t>Our values</a:t>
            </a:r>
            <a:endParaRPr lang="en-CA" sz="3200">
              <a:solidFill>
                <a:srgbClr val="000000"/>
              </a:solidFill>
              <a:latin typeface="Garamond" charset="0"/>
              <a:ea typeface="Garamond" charset="0"/>
              <a:cs typeface="Garamond"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3200">
              <a:solidFill>
                <a:srgbClr val="000000"/>
              </a:solidFill>
              <a:latin typeface="Garamond" charset="0"/>
              <a:ea typeface="Garamond" charset="0"/>
              <a:cs typeface="Garamond" charset="0"/>
            </a:endParaRPr>
          </a:p>
        </p:txBody>
      </p:sp>
      <p:sp>
        <p:nvSpPr>
          <p:cNvPr id="71687" name="TextBox 6"/>
          <p:cNvSpPr txBox="1">
            <a:spLocks noChangeArrowheads="1"/>
          </p:cNvSpPr>
          <p:nvPr/>
        </p:nvSpPr>
        <p:spPr bwMode="auto">
          <a:xfrm>
            <a:off x="620713" y="1722438"/>
            <a:ext cx="6629400" cy="4495800"/>
          </a:xfrm>
          <a:prstGeom prst="rect">
            <a:avLst/>
          </a:prstGeom>
          <a:noFill/>
          <a:ln w="9525">
            <a:noFill/>
            <a:miter lim="800000"/>
            <a:headEnd/>
            <a:tailEnd/>
          </a:ln>
        </p:spPr>
        <p:txBody>
          <a:bodyPr>
            <a:spAutoFit/>
          </a:bodyPr>
          <a:lstStyle/>
          <a:p>
            <a:pPr marL="460375" indent="-460375" hangingPunct="1">
              <a:lnSpc>
                <a:spcPct val="90000"/>
              </a:lnSpc>
              <a:spcBef>
                <a:spcPct val="20000"/>
              </a:spcBef>
              <a:buClr>
                <a:srgbClr val="22467A"/>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rgbClr val="000000"/>
                </a:solidFill>
                <a:latin typeface="Garamond" charset="0"/>
                <a:ea typeface="Garamond" charset="0"/>
                <a:cs typeface="Garamond" charset="0"/>
              </a:rPr>
              <a:t>We want meaningful lives and work;</a:t>
            </a:r>
          </a:p>
          <a:p>
            <a:pPr marL="460375" indent="-460375" hangingPunct="1">
              <a:lnSpc>
                <a:spcPct val="90000"/>
              </a:lnSpc>
              <a:spcBef>
                <a:spcPct val="20000"/>
              </a:spcBef>
              <a:buClr>
                <a:srgbClr val="22467A"/>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rgbClr val="000000"/>
                </a:solidFill>
                <a:latin typeface="Garamond" charset="0"/>
                <a:ea typeface="Garamond" charset="0"/>
                <a:cs typeface="Garamond" charset="0"/>
              </a:rPr>
              <a:t>We want to make a difference;</a:t>
            </a:r>
          </a:p>
          <a:p>
            <a:pPr marL="460375" indent="-460375" hangingPunct="1">
              <a:lnSpc>
                <a:spcPct val="90000"/>
              </a:lnSpc>
              <a:spcBef>
                <a:spcPct val="20000"/>
              </a:spcBef>
              <a:buClr>
                <a:srgbClr val="22467A"/>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rgbClr val="000000"/>
                </a:solidFill>
                <a:latin typeface="Garamond" charset="0"/>
                <a:ea typeface="Garamond" charset="0"/>
                <a:cs typeface="Garamond" charset="0"/>
              </a:rPr>
              <a:t>We want to increase the sustainability of communities;</a:t>
            </a:r>
          </a:p>
          <a:p>
            <a:pPr marL="460375" indent="-460375" hangingPunct="1">
              <a:lnSpc>
                <a:spcPct val="90000"/>
              </a:lnSpc>
              <a:spcBef>
                <a:spcPct val="20000"/>
              </a:spcBef>
              <a:buClr>
                <a:srgbClr val="22467A"/>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rgbClr val="000000"/>
                </a:solidFill>
                <a:latin typeface="Garamond" charset="0"/>
                <a:ea typeface="Garamond" charset="0"/>
                <a:cs typeface="Garamond" charset="0"/>
              </a:rPr>
              <a:t>We believe we have a responsibility to do our very best;</a:t>
            </a:r>
          </a:p>
          <a:p>
            <a:pPr marL="460375" indent="-460375" hangingPunct="1">
              <a:lnSpc>
                <a:spcPct val="90000"/>
              </a:lnSpc>
              <a:spcBef>
                <a:spcPct val="20000"/>
              </a:spcBef>
              <a:buClr>
                <a:srgbClr val="22467A"/>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rgbClr val="000000"/>
                </a:solidFill>
                <a:latin typeface="Garamond" charset="0"/>
                <a:ea typeface="Garamond" charset="0"/>
                <a:cs typeface="Garamond" charset="0"/>
              </a:rPr>
              <a:t>We believe in fairness and respect to those present today and to future generations;</a:t>
            </a:r>
          </a:p>
          <a:p>
            <a:pPr marL="460375" indent="-460375" hangingPunct="1">
              <a:lnSpc>
                <a:spcPct val="90000"/>
              </a:lnSpc>
              <a:spcBef>
                <a:spcPct val="20000"/>
              </a:spcBef>
              <a:buClr>
                <a:srgbClr val="22467A"/>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rgbClr val="000000"/>
                </a:solidFill>
                <a:latin typeface="Garamond" charset="0"/>
                <a:ea typeface="Garamond" charset="0"/>
                <a:cs typeface="Garamond" charset="0"/>
              </a:rPr>
              <a:t>We believe that just doing is not enough;</a:t>
            </a:r>
          </a:p>
          <a:p>
            <a:pPr marL="460375" indent="-460375" hangingPunct="1">
              <a:lnSpc>
                <a:spcPct val="90000"/>
              </a:lnSpc>
              <a:spcBef>
                <a:spcPct val="20000"/>
              </a:spcBef>
              <a:buClr>
                <a:srgbClr val="22467A"/>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rgbClr val="000000"/>
                </a:solidFill>
                <a:latin typeface="Garamond" charset="0"/>
                <a:ea typeface="Garamond" charset="0"/>
                <a:cs typeface="Garamond" charset="0"/>
              </a:rPr>
              <a:t>We want to be at the leading edge of sustainable restorative building;</a:t>
            </a:r>
          </a:p>
          <a:p>
            <a:pPr marL="460375" indent="-460375" hangingPunct="1">
              <a:lnSpc>
                <a:spcPct val="90000"/>
              </a:lnSpc>
              <a:spcBef>
                <a:spcPct val="20000"/>
              </a:spcBef>
              <a:buClr>
                <a:srgbClr val="22467A"/>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rgbClr val="000000"/>
                </a:solidFill>
                <a:latin typeface="Garamond" charset="0"/>
                <a:ea typeface="Garamond" charset="0"/>
                <a:cs typeface="Garamond" charset="0"/>
              </a:rPr>
              <a:t>We want to be intellectually challenged and supported by colleagues;</a:t>
            </a:r>
          </a:p>
          <a:p>
            <a:pPr marL="460375" indent="-460375" hangingPunct="1">
              <a:lnSpc>
                <a:spcPct val="90000"/>
              </a:lnSpc>
              <a:spcBef>
                <a:spcPct val="20000"/>
              </a:spcBef>
              <a:buClr>
                <a:srgbClr val="22467A"/>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a:solidFill>
                  <a:srgbClr val="000000"/>
                </a:solidFill>
                <a:latin typeface="Garamond" charset="0"/>
                <a:ea typeface="Garamond" charset="0"/>
                <a:cs typeface="Garamond" charset="0"/>
              </a:rPr>
              <a:t>We want to have a positive impact; to address root causes of societal problems.</a:t>
            </a:r>
            <a:endParaRPr lang="en-US" sz="2000">
              <a:latin typeface="Garamond" charset="0"/>
              <a:ea typeface="Garamond" charset="0"/>
              <a:cs typeface="Garamond" charset="0"/>
            </a:endParaRPr>
          </a:p>
          <a:p>
            <a:pPr marL="460375" indent="-460375">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p>
        </p:txBody>
      </p:sp>
      <p:graphicFrame>
        <p:nvGraphicFramePr>
          <p:cNvPr id="71682" name="Object 2"/>
          <p:cNvGraphicFramePr>
            <a:graphicFrameLocks noChangeAspect="1"/>
          </p:cNvGraphicFramePr>
          <p:nvPr/>
        </p:nvGraphicFramePr>
        <p:xfrm>
          <a:off x="7326313" y="1265238"/>
          <a:ext cx="2533650" cy="2362200"/>
        </p:xfrm>
        <a:graphic>
          <a:graphicData uri="http://schemas.openxmlformats.org/presentationml/2006/ole">
            <p:oleObj spid="_x0000_s71682" name="Document" r:id="rId5" imgW="5486411" imgH="5117602" progId="Word.Document.8">
              <p:embed/>
            </p:oleObj>
          </a:graphicData>
        </a:graphic>
      </p:graphicFrame>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0" y="1447800"/>
            <a:ext cx="10080625" cy="5219700"/>
          </a:xfrm>
          <a:prstGeom prst="rect">
            <a:avLst/>
          </a:prstGeom>
          <a:solidFill>
            <a:srgbClr val="CCCCCC"/>
          </a:solidFill>
          <a:ln w="9525">
            <a:noFill/>
            <a:round/>
            <a:headEnd/>
            <a:tailEnd/>
          </a:ln>
        </p:spPr>
        <p:txBody>
          <a:bodyPr wrap="none" anchor="ctr"/>
          <a:lstStyle/>
          <a:p>
            <a:pPr hangingPunct="1">
              <a:tabLst>
                <a:tab pos="723900" algn="l"/>
                <a:tab pos="1447800" algn="l"/>
                <a:tab pos="2171700" algn="l"/>
                <a:tab pos="2895600" algn="l"/>
                <a:tab pos="3619500" algn="l"/>
                <a:tab pos="4343400" algn="l"/>
                <a:tab pos="5067300" algn="l"/>
                <a:tab pos="5791200" algn="l"/>
              </a:tabLst>
            </a:pPr>
            <a:r>
              <a:rPr lang="en-US" b="1">
                <a:solidFill>
                  <a:srgbClr val="1C4A80"/>
                </a:solidFill>
                <a:latin typeface="Book Antiqua" charset="0"/>
              </a:rPr>
              <a:t>	</a:t>
            </a:r>
            <a:r>
              <a:rPr lang="en-US" sz="2400" b="1">
                <a:solidFill>
                  <a:srgbClr val="1C4A80"/>
                </a:solidFill>
                <a:latin typeface="Garamond" charset="0"/>
                <a:ea typeface="Garamond" charset="0"/>
                <a:cs typeface="Garamond" charset="0"/>
              </a:rPr>
              <a:t>Where ecological, social and economic meet:</a:t>
            </a:r>
          </a:p>
          <a:p>
            <a:pPr hangingPunct="1">
              <a:lnSpc>
                <a:spcPct val="90000"/>
              </a:lnSpc>
              <a:spcBef>
                <a:spcPct val="20000"/>
              </a:spcBef>
              <a:buClr>
                <a:schemeClr val="hlink"/>
              </a:buClr>
              <a:tabLst>
                <a:tab pos="723900" algn="l"/>
                <a:tab pos="1447800" algn="l"/>
                <a:tab pos="2171700" algn="l"/>
                <a:tab pos="2895600" algn="l"/>
                <a:tab pos="3619500" algn="l"/>
                <a:tab pos="4343400" algn="l"/>
                <a:tab pos="5067300" algn="l"/>
                <a:tab pos="5791200" algn="l"/>
              </a:tabLst>
            </a:pPr>
            <a:endParaRPr lang="en-US" sz="2400">
              <a:solidFill>
                <a:schemeClr val="tx1"/>
              </a:solidFill>
              <a:latin typeface="Book Antiqua" charset="0"/>
            </a:endParaRPr>
          </a:p>
          <a:p>
            <a:pPr lvl="1"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Lst>
            </a:pPr>
            <a:r>
              <a:rPr lang="en-US" sz="2400">
                <a:solidFill>
                  <a:schemeClr val="tx1"/>
                </a:solidFill>
                <a:latin typeface="Book Antiqua" charset="0"/>
              </a:rPr>
              <a:t> Adopting a long-term perspective  </a:t>
            </a:r>
          </a:p>
          <a:p>
            <a:pPr lvl="1"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Lst>
            </a:pPr>
            <a:r>
              <a:rPr lang="en-US" sz="2400">
                <a:solidFill>
                  <a:schemeClr val="tx1"/>
                </a:solidFill>
                <a:latin typeface="Book Antiqua" charset="0"/>
              </a:rPr>
              <a:t> Meeting human needs  </a:t>
            </a:r>
          </a:p>
          <a:p>
            <a:pPr lvl="1"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Lst>
            </a:pPr>
            <a:r>
              <a:rPr lang="en-US" sz="2400">
                <a:solidFill>
                  <a:schemeClr val="tx1"/>
                </a:solidFill>
                <a:latin typeface="Book Antiqua" charset="0"/>
              </a:rPr>
              <a:t> Redefining prosperity  </a:t>
            </a:r>
          </a:p>
          <a:p>
            <a:pPr lvl="1"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Lst>
            </a:pPr>
            <a:r>
              <a:rPr lang="en-US" sz="2400">
                <a:solidFill>
                  <a:schemeClr val="tx1"/>
                </a:solidFill>
                <a:latin typeface="Book Antiqua" charset="0"/>
              </a:rPr>
              <a:t> Participatory governance systems</a:t>
            </a:r>
          </a:p>
          <a:p>
            <a:pPr lvl="1"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Lst>
            </a:pPr>
            <a:r>
              <a:rPr lang="en-US" sz="2400">
                <a:solidFill>
                  <a:schemeClr val="tx1"/>
                </a:solidFill>
                <a:latin typeface="Book Antiqua" charset="0"/>
              </a:rPr>
              <a:t> Sharing natural resources equitably </a:t>
            </a:r>
          </a:p>
          <a:p>
            <a:pPr lvl="1"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Lst>
            </a:pPr>
            <a:r>
              <a:rPr lang="en-US" sz="2400">
                <a:solidFill>
                  <a:schemeClr val="tx1"/>
                </a:solidFill>
                <a:latin typeface="Book Antiqua" charset="0"/>
              </a:rPr>
              <a:t> Protecting the global ecosystem</a:t>
            </a:r>
            <a:endParaRPr lang="fr-CA" sz="2400">
              <a:solidFill>
                <a:schemeClr val="tx1"/>
              </a:solidFill>
              <a:latin typeface="Book Antiqua" charset="0"/>
            </a:endParaRPr>
          </a:p>
          <a:p>
            <a:pPr lvl="1"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Lst>
            </a:pPr>
            <a:r>
              <a:rPr lang="fr-CA" sz="2400">
                <a:solidFill>
                  <a:schemeClr val="tx1"/>
                </a:solidFill>
                <a:latin typeface="Book Antiqua" charset="0"/>
              </a:rPr>
              <a:t> </a:t>
            </a:r>
            <a:r>
              <a:rPr lang="en-US" sz="2400">
                <a:solidFill>
                  <a:schemeClr val="tx1"/>
                </a:solidFill>
                <a:latin typeface="Book Antiqua" charset="0"/>
              </a:rPr>
              <a:t>Building the relationship between </a:t>
            </a:r>
          </a:p>
          <a:p>
            <a:pPr lvl="1" hangingPunct="1">
              <a:lnSpc>
                <a:spcPct val="90000"/>
              </a:lnSpc>
              <a:spcBef>
                <a:spcPct val="20000"/>
              </a:spcBef>
              <a:buClr>
                <a:srgbClr val="22467A"/>
              </a:buClr>
              <a:tabLst>
                <a:tab pos="723900" algn="l"/>
                <a:tab pos="1447800" algn="l"/>
                <a:tab pos="2171700" algn="l"/>
                <a:tab pos="2895600" algn="l"/>
                <a:tab pos="3619500" algn="l"/>
                <a:tab pos="4343400" algn="l"/>
                <a:tab pos="5067300" algn="l"/>
                <a:tab pos="5791200" algn="l"/>
              </a:tabLst>
            </a:pPr>
            <a:r>
              <a:rPr lang="en-US" sz="2400">
                <a:solidFill>
                  <a:schemeClr val="tx1"/>
                </a:solidFill>
                <a:latin typeface="Book Antiqua" charset="0"/>
              </a:rPr>
              <a:t>    people and place </a:t>
            </a:r>
          </a:p>
          <a:p>
            <a:pPr hangingPunct="1">
              <a:lnSpc>
                <a:spcPct val="90000"/>
              </a:lnSpc>
              <a:spcBef>
                <a:spcPct val="20000"/>
              </a:spcBef>
              <a:buClr>
                <a:schemeClr val="hlink"/>
              </a:buClr>
              <a:tabLst>
                <a:tab pos="723900" algn="l"/>
                <a:tab pos="1447800" algn="l"/>
                <a:tab pos="2171700" algn="l"/>
                <a:tab pos="2895600" algn="l"/>
                <a:tab pos="3619500" algn="l"/>
                <a:tab pos="4343400" algn="l"/>
                <a:tab pos="5067300" algn="l"/>
                <a:tab pos="5791200" algn="l"/>
              </a:tabLst>
            </a:pPr>
            <a:r>
              <a:rPr lang="fr-CA" sz="2400" b="1">
                <a:solidFill>
                  <a:srgbClr val="000000"/>
                </a:solidFill>
                <a:latin typeface="Garamond" charset="0"/>
                <a:ea typeface="Garamond" charset="0"/>
                <a:cs typeface="Garamond" charset="0"/>
              </a:rPr>
              <a:t>			</a:t>
            </a:r>
          </a:p>
          <a:p>
            <a:pPr hangingPunct="1">
              <a:lnSpc>
                <a:spcPct val="90000"/>
              </a:lnSpc>
              <a:spcBef>
                <a:spcPct val="20000"/>
              </a:spcBef>
              <a:buClr>
                <a:schemeClr val="hlink"/>
              </a:buClr>
              <a:tabLst>
                <a:tab pos="723900" algn="l"/>
                <a:tab pos="1447800" algn="l"/>
                <a:tab pos="2171700" algn="l"/>
                <a:tab pos="2895600" algn="l"/>
                <a:tab pos="3619500" algn="l"/>
                <a:tab pos="4343400" algn="l"/>
                <a:tab pos="5067300" algn="l"/>
                <a:tab pos="5791200" algn="l"/>
              </a:tabLst>
            </a:pPr>
            <a:r>
              <a:rPr lang="fr-CA" sz="2400" b="1">
                <a:solidFill>
                  <a:srgbClr val="000000"/>
                </a:solidFill>
                <a:latin typeface="Garamond" charset="0"/>
                <a:ea typeface="Garamond" charset="0"/>
                <a:cs typeface="Garamond" charset="0"/>
              </a:rPr>
              <a:t>		Sustainability is a PROCESS.</a:t>
            </a:r>
          </a:p>
        </p:txBody>
      </p:sp>
      <p:pic>
        <p:nvPicPr>
          <p:cNvPr id="18435" name="Picture 2"/>
          <p:cNvPicPr>
            <a:picLocks noChangeAspect="1" noChangeArrowheads="1"/>
          </p:cNvPicPr>
          <p:nvPr/>
        </p:nvPicPr>
        <p:blipFill>
          <a:blip r:embed="rId3"/>
          <a:srcRect/>
          <a:stretch>
            <a:fillRect/>
          </a:stretch>
        </p:blipFill>
        <p:spPr bwMode="auto">
          <a:xfrm>
            <a:off x="163513" y="6680200"/>
            <a:ext cx="1328737" cy="720725"/>
          </a:xfrm>
          <a:prstGeom prst="rect">
            <a:avLst/>
          </a:prstGeom>
          <a:noFill/>
          <a:ln w="9525">
            <a:noFill/>
            <a:round/>
            <a:headEnd/>
            <a:tailEnd/>
          </a:ln>
        </p:spPr>
      </p:pic>
      <p:sp>
        <p:nvSpPr>
          <p:cNvPr id="18436" name="Text Box 3"/>
          <p:cNvSpPr txBox="1">
            <a:spLocks noChangeArrowheads="1"/>
          </p:cNvSpPr>
          <p:nvPr/>
        </p:nvSpPr>
        <p:spPr bwMode="auto">
          <a:xfrm>
            <a:off x="609600" y="990600"/>
            <a:ext cx="7199313"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Sustainability: what it is...</a:t>
            </a:r>
            <a:endParaRPr lang="en-CA" sz="2400">
              <a:solidFill>
                <a:srgbClr val="000000"/>
              </a:solidFill>
            </a:endParaRPr>
          </a:p>
        </p:txBody>
      </p:sp>
      <p:sp>
        <p:nvSpPr>
          <p:cNvPr id="18437" name="Text Box 4"/>
          <p:cNvSpPr txBox="1">
            <a:spLocks noChangeArrowheads="1"/>
          </p:cNvSpPr>
          <p:nvPr/>
        </p:nvSpPr>
        <p:spPr bwMode="auto">
          <a:xfrm>
            <a:off x="533400" y="1524000"/>
            <a:ext cx="7019925" cy="2384425"/>
          </a:xfrm>
          <a:prstGeom prst="rect">
            <a:avLst/>
          </a:prstGeom>
          <a:noFill/>
          <a:ln w="9525">
            <a:noFill/>
            <a:round/>
            <a:headEnd/>
            <a:tailEnd/>
          </a:ln>
        </p:spPr>
        <p:txBody>
          <a:bodyPr lIns="90000" tIns="45000" rIns="90000" bIns="45000"/>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solidFill>
                <a:srgbClr val="000000"/>
              </a:solidFill>
              <a:latin typeface="Times New Roman" charset="0"/>
            </a:endParaRPr>
          </a:p>
        </p:txBody>
      </p:sp>
      <p:sp>
        <p:nvSpPr>
          <p:cNvPr id="18438" name="Text Box 6"/>
          <p:cNvSpPr txBox="1">
            <a:spLocks noChangeArrowheads="1"/>
          </p:cNvSpPr>
          <p:nvPr/>
        </p:nvSpPr>
        <p:spPr bwMode="auto">
          <a:xfrm>
            <a:off x="7739063" y="3671888"/>
            <a:ext cx="2339975" cy="24606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1100">
              <a:solidFill>
                <a:srgbClr val="000000"/>
              </a:solidFill>
            </a:endParaRPr>
          </a:p>
        </p:txBody>
      </p:sp>
      <p:sp>
        <p:nvSpPr>
          <p:cNvPr id="18439" name="Text Box 7"/>
          <p:cNvSpPr txBox="1">
            <a:spLocks noChangeArrowheads="1"/>
          </p:cNvSpPr>
          <p:nvPr/>
        </p:nvSpPr>
        <p:spPr bwMode="auto">
          <a:xfrm>
            <a:off x="7467600" y="3886200"/>
            <a:ext cx="2917825" cy="68580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1100">
              <a:solidFill>
                <a:srgbClr val="000000"/>
              </a:solidFill>
            </a:endParaRPr>
          </a:p>
        </p:txBody>
      </p:sp>
      <p:pic>
        <p:nvPicPr>
          <p:cNvPr id="18440" name="Picture 3"/>
          <p:cNvPicPr>
            <a:picLocks noChangeAspect="1"/>
          </p:cNvPicPr>
          <p:nvPr/>
        </p:nvPicPr>
        <p:blipFill>
          <a:blip r:embed="rId4"/>
          <a:srcRect/>
          <a:stretch>
            <a:fillRect/>
          </a:stretch>
        </p:blipFill>
        <p:spPr bwMode="auto">
          <a:xfrm>
            <a:off x="6107113" y="2865438"/>
            <a:ext cx="3744912" cy="200025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0" y="1619250"/>
            <a:ext cx="10080625" cy="4967288"/>
          </a:xfrm>
          <a:prstGeom prst="rect">
            <a:avLst/>
          </a:prstGeom>
          <a:solidFill>
            <a:srgbClr val="CCCCCC"/>
          </a:solidFill>
          <a:ln w="9525">
            <a:noFill/>
            <a:round/>
            <a:headEnd/>
            <a:tailEnd/>
          </a:ln>
        </p:spPr>
        <p:txBody>
          <a:bodyPr wrap="none" anchor="ctr"/>
          <a:lstStyle/>
          <a:p>
            <a:endParaRPr lang="en-US"/>
          </a:p>
        </p:txBody>
      </p:sp>
      <p:pic>
        <p:nvPicPr>
          <p:cNvPr id="73731"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73732" name="Rectangle 3"/>
          <p:cNvSpPr>
            <a:spLocks noChangeArrowheads="1"/>
          </p:cNvSpPr>
          <p:nvPr/>
        </p:nvSpPr>
        <p:spPr bwMode="auto">
          <a:xfrm>
            <a:off x="1989138" y="1401763"/>
            <a:ext cx="180975" cy="355600"/>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solidFill>
                <a:srgbClr val="000000"/>
              </a:solidFill>
            </a:endParaRPr>
          </a:p>
        </p:txBody>
      </p:sp>
      <p:sp>
        <p:nvSpPr>
          <p:cNvPr id="73733" name="Text Box 5"/>
          <p:cNvSpPr txBox="1">
            <a:spLocks noChangeArrowheads="1"/>
          </p:cNvSpPr>
          <p:nvPr/>
        </p:nvSpPr>
        <p:spPr bwMode="auto">
          <a:xfrm>
            <a:off x="392113" y="11128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Count C</a:t>
            </a:r>
            <a:r>
              <a:rPr lang="en-US" sz="3200" b="1">
                <a:solidFill>
                  <a:srgbClr val="000000"/>
                </a:solidFill>
                <a:latin typeface="Garamond" charset="0"/>
              </a:rPr>
              <a:t>u</a:t>
            </a:r>
            <a:r>
              <a:rPr lang="en-CA" sz="3200" b="1">
                <a:solidFill>
                  <a:srgbClr val="000000"/>
                </a:solidFill>
                <a:latin typeface="Garamond" charset="0"/>
              </a:rPr>
              <a:t>t Compel</a:t>
            </a:r>
            <a:endParaRPr lang="en-CA" sz="2400">
              <a:solidFill>
                <a:srgbClr val="000000"/>
              </a:solidFill>
            </a:endParaRPr>
          </a:p>
        </p:txBody>
      </p:sp>
      <p:pic>
        <p:nvPicPr>
          <p:cNvPr id="73734" name="Picture 12"/>
          <p:cNvPicPr>
            <a:picLocks noChangeAspect="1" noChangeArrowheads="1"/>
          </p:cNvPicPr>
          <p:nvPr/>
        </p:nvPicPr>
        <p:blipFill>
          <a:blip r:embed="rId4"/>
          <a:srcRect/>
          <a:stretch>
            <a:fillRect/>
          </a:stretch>
        </p:blipFill>
        <p:spPr bwMode="auto">
          <a:xfrm>
            <a:off x="2362200" y="2133600"/>
            <a:ext cx="5192713" cy="3600450"/>
          </a:xfrm>
          <a:prstGeom prst="rect">
            <a:avLst/>
          </a:prstGeom>
          <a:noFill/>
          <a:ln w="9525">
            <a:noFill/>
            <a:miter lim="800000"/>
            <a:headEnd/>
            <a:tailEnd/>
          </a:ln>
        </p:spPr>
      </p:pic>
      <p:sp>
        <p:nvSpPr>
          <p:cNvPr id="73735" name="TextBox 7"/>
          <p:cNvSpPr txBox="1">
            <a:spLocks noChangeArrowheads="1"/>
          </p:cNvSpPr>
          <p:nvPr/>
        </p:nvSpPr>
        <p:spPr bwMode="auto">
          <a:xfrm>
            <a:off x="2144713" y="5913438"/>
            <a:ext cx="7696200" cy="611187"/>
          </a:xfrm>
          <a:prstGeom prst="rect">
            <a:avLst/>
          </a:prstGeom>
          <a:noFill/>
          <a:ln w="9525">
            <a:noFill/>
            <a:miter lim="800000"/>
            <a:headEnd/>
            <a:tailEnd/>
          </a:ln>
        </p:spPr>
        <p:txBody>
          <a:bodyPr>
            <a:spAutoFit/>
          </a:bodyPr>
          <a:lstStyle/>
          <a:p>
            <a:r>
              <a:rPr lang="en-US">
                <a:solidFill>
                  <a:srgbClr val="000000"/>
                </a:solidFill>
                <a:latin typeface="Book Antiqua" charset="0"/>
              </a:rPr>
              <a:t>Ditch you carbon emissions</a:t>
            </a:r>
            <a:r>
              <a:rPr lang="en-US">
                <a:latin typeface="Book Antiqua" charset="0"/>
              </a:rPr>
              <a:t>: </a:t>
            </a:r>
            <a:r>
              <a:rPr lang="en-US">
                <a:solidFill>
                  <a:srgbClr val="1C4A80"/>
                </a:solidFill>
                <a:latin typeface="Book Antiqua" charset="0"/>
              </a:rPr>
              <a:t>www.countcutcompel.com</a:t>
            </a:r>
          </a:p>
          <a:p>
            <a:endParaRPr lang="en-US"/>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1588" y="1368425"/>
            <a:ext cx="10080626" cy="5219700"/>
          </a:xfrm>
          <a:prstGeom prst="rect">
            <a:avLst/>
          </a:prstGeom>
          <a:solidFill>
            <a:srgbClr val="CCCCCC"/>
          </a:solidFill>
          <a:ln w="9525">
            <a:noFill/>
            <a:round/>
            <a:headEnd/>
            <a:tailEnd/>
          </a:ln>
        </p:spPr>
        <p:txBody>
          <a:bodyPr wrap="none" anchor="ct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latin typeface="Garamond" charset="0"/>
              <a:ea typeface="Garamond" charset="0"/>
              <a:cs typeface="Garamond" charset="0"/>
            </a:endParaRPr>
          </a:p>
          <a:p>
            <a:endParaRPr lang="en-US">
              <a:solidFill>
                <a:schemeClr val="tx1"/>
              </a:solidFill>
              <a:latin typeface="Garamond" charset="0"/>
              <a:ea typeface="Garamond" charset="0"/>
              <a:cs typeface="Garamond" charset="0"/>
            </a:endParaRPr>
          </a:p>
          <a:p>
            <a:r>
              <a:rPr lang="en-US" b="1">
                <a:solidFill>
                  <a:schemeClr val="tx1"/>
                </a:solidFill>
                <a:latin typeface="Garamond" charset="0"/>
                <a:ea typeface="Garamond" charset="0"/>
                <a:cs typeface="Garamond" charset="0"/>
              </a:rPr>
              <a:t>	Rebecca Foon</a:t>
            </a:r>
          </a:p>
          <a:p>
            <a:r>
              <a:rPr lang="en-US">
                <a:solidFill>
                  <a:schemeClr val="tx1"/>
                </a:solidFill>
                <a:latin typeface="Garamond" charset="0"/>
                <a:ea typeface="Garamond" charset="0"/>
                <a:cs typeface="Garamond" charset="0"/>
              </a:rPr>
              <a:t>	rebecca@sustainabilitysolutions.ca</a:t>
            </a:r>
          </a:p>
          <a:p>
            <a:endParaRPr lang="en-US" b="1">
              <a:solidFill>
                <a:schemeClr val="tx1"/>
              </a:solidFill>
              <a:latin typeface="Garamond" charset="0"/>
              <a:ea typeface="Garamond" charset="0"/>
              <a:cs typeface="Garamond" charset="0"/>
            </a:endParaRPr>
          </a:p>
          <a:p>
            <a:r>
              <a:rPr lang="en-US" b="1">
                <a:solidFill>
                  <a:schemeClr val="tx1"/>
                </a:solidFill>
                <a:latin typeface="Garamond" charset="0"/>
                <a:ea typeface="Garamond" charset="0"/>
                <a:cs typeface="Garamond" charset="0"/>
              </a:rPr>
              <a:t>	Dale Hildebrand</a:t>
            </a:r>
          </a:p>
          <a:p>
            <a:r>
              <a:rPr lang="en-US">
                <a:solidFill>
                  <a:schemeClr val="tx1"/>
                </a:solidFill>
                <a:latin typeface="Garamond" charset="0"/>
                <a:ea typeface="Garamond" charset="0"/>
                <a:cs typeface="Garamond" charset="0"/>
              </a:rPr>
              <a:t>	dale@sustainabilitysolutions.ca</a:t>
            </a:r>
          </a:p>
        </p:txBody>
      </p:sp>
      <p:pic>
        <p:nvPicPr>
          <p:cNvPr id="75779"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75780"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75781" name="Text Box 4"/>
          <p:cNvSpPr txBox="1">
            <a:spLocks noChangeArrowheads="1"/>
          </p:cNvSpPr>
          <p:nvPr/>
        </p:nvSpPr>
        <p:spPr bwMode="auto">
          <a:xfrm>
            <a:off x="304800" y="838200"/>
            <a:ext cx="9396413"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Questions?</a:t>
            </a:r>
            <a:endParaRPr lang="en-CA" sz="2400">
              <a:solidFill>
                <a:srgbClr val="000000"/>
              </a:solidFill>
            </a:endParaRPr>
          </a:p>
        </p:txBody>
      </p:sp>
      <p:pic>
        <p:nvPicPr>
          <p:cNvPr id="75782" name="Picture 5"/>
          <p:cNvPicPr>
            <a:picLocks noChangeAspect="1" noChangeArrowheads="1"/>
          </p:cNvPicPr>
          <p:nvPr/>
        </p:nvPicPr>
        <p:blipFill>
          <a:blip r:embed="rId4"/>
          <a:srcRect/>
          <a:stretch>
            <a:fillRect/>
          </a:stretch>
        </p:blipFill>
        <p:spPr bwMode="auto">
          <a:xfrm>
            <a:off x="2830513" y="1874838"/>
            <a:ext cx="4495800" cy="2989262"/>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
          <p:cNvPicPr>
            <a:picLocks noChangeAspect="1"/>
          </p:cNvPicPr>
          <p:nvPr/>
        </p:nvPicPr>
        <p:blipFill>
          <a:blip r:embed="rId3"/>
          <a:srcRect/>
          <a:stretch>
            <a:fillRect/>
          </a:stretch>
        </p:blipFill>
        <p:spPr bwMode="auto">
          <a:xfrm>
            <a:off x="4763" y="534988"/>
            <a:ext cx="10071100" cy="648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0" y="1447800"/>
            <a:ext cx="10080625" cy="5219700"/>
          </a:xfrm>
          <a:prstGeom prst="rect">
            <a:avLst/>
          </a:prstGeom>
          <a:solidFill>
            <a:srgbClr val="CCCCCC"/>
          </a:solidFill>
          <a:ln w="9525">
            <a:noFill/>
            <a:round/>
            <a:headEnd/>
            <a:tailEnd/>
          </a:ln>
        </p:spPr>
        <p:txBody>
          <a:bodyPr wrap="none" anchor="ctr"/>
          <a:lstStyle/>
          <a:p>
            <a:pPr hangingPunct="1">
              <a:tabLst>
                <a:tab pos="723900" algn="l"/>
                <a:tab pos="1447800" algn="l"/>
                <a:tab pos="2171700" algn="l"/>
                <a:tab pos="2895600" algn="l"/>
                <a:tab pos="3619500" algn="l"/>
                <a:tab pos="4343400" algn="l"/>
                <a:tab pos="5067300" algn="l"/>
                <a:tab pos="5791200" algn="l"/>
              </a:tabLst>
            </a:pPr>
            <a:r>
              <a:rPr lang="en-US" b="1">
                <a:solidFill>
                  <a:srgbClr val="1C4A80"/>
                </a:solidFill>
                <a:latin typeface="Book Antiqua" charset="0"/>
              </a:rPr>
              <a:t>	</a:t>
            </a:r>
            <a:endParaRPr lang="fr-CA" sz="2400" b="1">
              <a:solidFill>
                <a:srgbClr val="000000"/>
              </a:solidFill>
              <a:latin typeface="Garamond" charset="0"/>
              <a:ea typeface="Garamond" charset="0"/>
              <a:cs typeface="Garamond" charset="0"/>
            </a:endParaRPr>
          </a:p>
        </p:txBody>
      </p:sp>
      <p:pic>
        <p:nvPicPr>
          <p:cNvPr id="22531" name="Picture 2"/>
          <p:cNvPicPr>
            <a:picLocks noChangeAspect="1" noChangeArrowheads="1"/>
          </p:cNvPicPr>
          <p:nvPr/>
        </p:nvPicPr>
        <p:blipFill>
          <a:blip r:embed="rId3"/>
          <a:srcRect/>
          <a:stretch>
            <a:fillRect/>
          </a:stretch>
        </p:blipFill>
        <p:spPr bwMode="auto">
          <a:xfrm>
            <a:off x="163513" y="6680200"/>
            <a:ext cx="1328737" cy="720725"/>
          </a:xfrm>
          <a:prstGeom prst="rect">
            <a:avLst/>
          </a:prstGeom>
          <a:noFill/>
          <a:ln w="9525">
            <a:noFill/>
            <a:round/>
            <a:headEnd/>
            <a:tailEnd/>
          </a:ln>
        </p:spPr>
      </p:pic>
      <p:sp>
        <p:nvSpPr>
          <p:cNvPr id="22532" name="Text Box 3"/>
          <p:cNvSpPr txBox="1">
            <a:spLocks noChangeArrowheads="1"/>
          </p:cNvSpPr>
          <p:nvPr/>
        </p:nvSpPr>
        <p:spPr bwMode="auto">
          <a:xfrm>
            <a:off x="609600" y="990600"/>
            <a:ext cx="7199313" cy="4302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2400">
              <a:solidFill>
                <a:srgbClr val="000000"/>
              </a:solidFill>
            </a:endParaRPr>
          </a:p>
        </p:txBody>
      </p:sp>
      <p:sp>
        <p:nvSpPr>
          <p:cNvPr id="22533" name="Text Box 4"/>
          <p:cNvSpPr txBox="1">
            <a:spLocks noChangeArrowheads="1"/>
          </p:cNvSpPr>
          <p:nvPr/>
        </p:nvSpPr>
        <p:spPr bwMode="auto">
          <a:xfrm>
            <a:off x="533400" y="1524000"/>
            <a:ext cx="7019925" cy="2384425"/>
          </a:xfrm>
          <a:prstGeom prst="rect">
            <a:avLst/>
          </a:prstGeom>
          <a:noFill/>
          <a:ln w="9525">
            <a:noFill/>
            <a:round/>
            <a:headEnd/>
            <a:tailEnd/>
          </a:ln>
        </p:spPr>
        <p:txBody>
          <a:bodyPr lIns="90000" tIns="45000" rIns="90000" bIns="45000"/>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solidFill>
                <a:srgbClr val="000000"/>
              </a:solidFill>
              <a:latin typeface="Times New Roman" charset="0"/>
            </a:endParaRPr>
          </a:p>
        </p:txBody>
      </p:sp>
      <p:sp>
        <p:nvSpPr>
          <p:cNvPr id="22534" name="Text Box 6"/>
          <p:cNvSpPr txBox="1">
            <a:spLocks noChangeArrowheads="1"/>
          </p:cNvSpPr>
          <p:nvPr/>
        </p:nvSpPr>
        <p:spPr bwMode="auto">
          <a:xfrm>
            <a:off x="7739063" y="3671888"/>
            <a:ext cx="2339975" cy="24606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1100">
              <a:solidFill>
                <a:srgbClr val="000000"/>
              </a:solidFill>
            </a:endParaRPr>
          </a:p>
        </p:txBody>
      </p:sp>
      <p:sp>
        <p:nvSpPr>
          <p:cNvPr id="22535" name="Text Box 7"/>
          <p:cNvSpPr txBox="1">
            <a:spLocks noChangeArrowheads="1"/>
          </p:cNvSpPr>
          <p:nvPr/>
        </p:nvSpPr>
        <p:spPr bwMode="auto">
          <a:xfrm>
            <a:off x="7467600" y="3886200"/>
            <a:ext cx="2917825" cy="68580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1100">
              <a:solidFill>
                <a:srgbClr val="000000"/>
              </a:solidFill>
            </a:endParaRPr>
          </a:p>
        </p:txBody>
      </p:sp>
      <p:pic>
        <p:nvPicPr>
          <p:cNvPr id="22536" name="Picture 11"/>
          <p:cNvPicPr>
            <a:picLocks noChangeAspect="1"/>
          </p:cNvPicPr>
          <p:nvPr/>
        </p:nvPicPr>
        <p:blipFill>
          <a:blip r:embed="rId4"/>
          <a:srcRect/>
          <a:stretch>
            <a:fillRect/>
          </a:stretch>
        </p:blipFill>
        <p:spPr bwMode="auto">
          <a:xfrm>
            <a:off x="0" y="579438"/>
            <a:ext cx="10067925" cy="6083300"/>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0" y="1079500"/>
            <a:ext cx="10080625" cy="5508625"/>
          </a:xfrm>
          <a:prstGeom prst="rect">
            <a:avLst/>
          </a:prstGeom>
          <a:solidFill>
            <a:srgbClr val="CCCCCC"/>
          </a:solidFill>
          <a:ln w="9525">
            <a:noFill/>
            <a:round/>
            <a:headEnd/>
            <a:tailEnd/>
          </a:ln>
        </p:spPr>
        <p:txBody>
          <a:bodyPr wrap="none" anchor="ctr"/>
          <a:lstStyle/>
          <a:p>
            <a:pPr marL="257175" indent="-257175" hangingPunct="1">
              <a:lnSpc>
                <a:spcPct val="80000"/>
              </a:lnSpc>
              <a:spcBef>
                <a:spcPct val="200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fr-CA" sz="2000">
                <a:solidFill>
                  <a:srgbClr val="000000"/>
                </a:solidFill>
                <a:latin typeface="Garamond" charset="0"/>
                <a:ea typeface="Garamond" charset="0"/>
                <a:cs typeface="Garamond" charset="0"/>
              </a:rPr>
              <a:t>A portrait of current social, economic and environmental performance. </a:t>
            </a:r>
          </a:p>
          <a:p>
            <a:pPr marL="257175" indent="-257175" hangingPunct="1">
              <a:lnSpc>
                <a:spcPct val="80000"/>
              </a:lnSpc>
              <a:spcBef>
                <a:spcPct val="200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fr-CA" sz="2000">
                <a:solidFill>
                  <a:srgbClr val="000000"/>
                </a:solidFill>
                <a:latin typeface="Garamond" charset="0"/>
                <a:ea typeface="Garamond" charset="0"/>
                <a:cs typeface="Garamond" charset="0"/>
              </a:rPr>
              <a:t>For example:</a:t>
            </a:r>
          </a:p>
          <a:p>
            <a:pPr marL="257175" indent="-257175" hangingPunct="1">
              <a:lnSpc>
                <a:spcPct val="80000"/>
              </a:lnSpc>
              <a:spcBef>
                <a:spcPct val="200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lang="fr-CA" sz="2000">
              <a:solidFill>
                <a:srgbClr val="000000"/>
              </a:solidFill>
              <a:latin typeface="Garamond" charset="0"/>
              <a:ea typeface="Garamond" charset="0"/>
              <a:cs typeface="Garamond" charset="0"/>
            </a:endParaRP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fr-CA" sz="2000">
                <a:solidFill>
                  <a:srgbClr val="000000"/>
                </a:solidFill>
                <a:latin typeface="Garamond" charset="0"/>
                <a:ea typeface="Garamond" charset="0"/>
                <a:cs typeface="Garamond" charset="0"/>
              </a:rPr>
              <a:t>Water and energy consumption</a:t>
            </a:r>
            <a:r>
              <a:rPr lang="en-US" sz="2000">
                <a:solidFill>
                  <a:srgbClr val="000000"/>
                </a:solidFill>
                <a:latin typeface="Garamond" charset="0"/>
                <a:ea typeface="Garamond" charset="0"/>
                <a:cs typeface="Garamond" charset="0"/>
              </a:rPr>
              <a:t> </a:t>
            </a: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fr-CA" sz="2000">
                <a:solidFill>
                  <a:srgbClr val="000000"/>
                </a:solidFill>
                <a:latin typeface="Garamond" charset="0"/>
                <a:ea typeface="Garamond" charset="0"/>
                <a:cs typeface="Garamond" charset="0"/>
              </a:rPr>
              <a:t>Waste production</a:t>
            </a: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fr-CA" sz="2000">
                <a:solidFill>
                  <a:srgbClr val="000000"/>
                </a:solidFill>
                <a:latin typeface="Garamond" charset="0"/>
                <a:ea typeface="Garamond" charset="0"/>
                <a:cs typeface="Garamond" charset="0"/>
              </a:rPr>
              <a:t>Community (engagement, education)</a:t>
            </a: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fr-CA" sz="2000">
                <a:solidFill>
                  <a:srgbClr val="000000"/>
                </a:solidFill>
                <a:latin typeface="Garamond" charset="0"/>
                <a:ea typeface="Garamond" charset="0"/>
                <a:cs typeface="Garamond" charset="0"/>
              </a:rPr>
              <a:t>Participation in the local economy</a:t>
            </a:r>
          </a:p>
          <a:p>
            <a:pPr marL="257175" indent="-257175" hangingPunct="1">
              <a:lnSpc>
                <a:spcPct val="90000"/>
              </a:lnSpc>
              <a:spcBef>
                <a:spcPct val="20000"/>
              </a:spcBef>
              <a:buClr>
                <a:schemeClr val="hlink"/>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fr-CA" sz="2000">
              <a:solidFill>
                <a:srgbClr val="000000"/>
              </a:solidFill>
              <a:latin typeface="Garamond" charset="0"/>
              <a:ea typeface="Garamond" charset="0"/>
              <a:cs typeface="Garamond" charset="0"/>
            </a:endParaRPr>
          </a:p>
          <a:p>
            <a:pPr marL="257175" indent="-257175" hangingPunct="1">
              <a:lnSpc>
                <a:spcPct val="80000"/>
              </a:lnSpc>
              <a:spcBef>
                <a:spcPct val="20000"/>
              </a:spcBef>
              <a:tabLst>
                <a:tab pos="723900" algn="l"/>
                <a:tab pos="1447800" algn="l"/>
                <a:tab pos="2171700" algn="l"/>
                <a:tab pos="2895600" algn="l"/>
                <a:tab pos="3619500" algn="l"/>
                <a:tab pos="4343400" algn="l"/>
                <a:tab pos="5067300" algn="l"/>
                <a:tab pos="5791200" algn="l"/>
                <a:tab pos="6515100" algn="l"/>
                <a:tab pos="7239000" algn="l"/>
                <a:tab pos="7962900" algn="l"/>
              </a:tabLst>
            </a:pPr>
            <a:r>
              <a:rPr lang="fr-CA" sz="2000" b="1">
                <a:solidFill>
                  <a:srgbClr val="000000"/>
                </a:solidFill>
                <a:latin typeface="Garamond" charset="0"/>
                <a:ea typeface="Garamond" charset="0"/>
                <a:cs typeface="Garamond" charset="0"/>
              </a:rPr>
              <a:t>						</a:t>
            </a:r>
            <a:r>
              <a:rPr lang="fr-CA" sz="2400" b="1">
                <a:solidFill>
                  <a:srgbClr val="000000"/>
                </a:solidFill>
                <a:latin typeface="Garamond" charset="0"/>
                <a:ea typeface="Garamond" charset="0"/>
                <a:cs typeface="Garamond" charset="0"/>
              </a:rPr>
              <a:t>BENEFITS</a:t>
            </a:r>
          </a:p>
          <a:p>
            <a:pPr marL="257175" indent="-257175" hangingPunct="1">
              <a:lnSpc>
                <a:spcPct val="80000"/>
              </a:lnSpc>
              <a:spcBef>
                <a:spcPct val="20000"/>
              </a:spcBef>
              <a:tabLst>
                <a:tab pos="723900" algn="l"/>
                <a:tab pos="1447800" algn="l"/>
                <a:tab pos="2171700" algn="l"/>
                <a:tab pos="2895600" algn="l"/>
                <a:tab pos="3619500" algn="l"/>
                <a:tab pos="4343400" algn="l"/>
                <a:tab pos="5067300" algn="l"/>
                <a:tab pos="5791200" algn="l"/>
                <a:tab pos="6515100" algn="l"/>
                <a:tab pos="7239000" algn="l"/>
                <a:tab pos="7962900" algn="l"/>
              </a:tabLst>
            </a:pPr>
            <a:endParaRPr lang="fr-CA" sz="2000">
              <a:solidFill>
                <a:srgbClr val="000000"/>
              </a:solidFill>
              <a:latin typeface="Garamond" charset="0"/>
              <a:ea typeface="Garamond" charset="0"/>
              <a:cs typeface="Garamond" charset="0"/>
            </a:endParaRP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2000">
                <a:solidFill>
                  <a:srgbClr val="000000"/>
                </a:solidFill>
                <a:latin typeface="Garamond" charset="0"/>
                <a:ea typeface="Garamond" charset="0"/>
                <a:cs typeface="Garamond" charset="0"/>
              </a:rPr>
              <a:t>Establish a </a:t>
            </a:r>
            <a:r>
              <a:rPr lang="en-CA" sz="2000" b="1">
                <a:solidFill>
                  <a:srgbClr val="22467A"/>
                </a:solidFill>
                <a:latin typeface="Garamond" charset="0"/>
                <a:ea typeface="Garamond" charset="0"/>
                <a:cs typeface="Garamond" charset="0"/>
              </a:rPr>
              <a:t>baseline</a:t>
            </a:r>
            <a:r>
              <a:rPr lang="en-CA" sz="2000" b="1">
                <a:solidFill>
                  <a:srgbClr val="000000"/>
                </a:solidFill>
                <a:latin typeface="Garamond" charset="0"/>
                <a:ea typeface="Garamond" charset="0"/>
                <a:cs typeface="Garamond" charset="0"/>
              </a:rPr>
              <a:t> </a:t>
            </a:r>
            <a:r>
              <a:rPr lang="en-CA" sz="2000">
                <a:solidFill>
                  <a:srgbClr val="000000"/>
                </a:solidFill>
                <a:latin typeface="Garamond" charset="0"/>
                <a:ea typeface="Garamond" charset="0"/>
                <a:cs typeface="Garamond" charset="0"/>
              </a:rPr>
              <a:t>against which future assessments can be measured</a:t>
            </a:r>
            <a:endParaRPr lang="en-US" sz="2000">
              <a:solidFill>
                <a:srgbClr val="000000"/>
              </a:solidFill>
              <a:latin typeface="Garamond" charset="0"/>
              <a:ea typeface="Garamond" charset="0"/>
              <a:cs typeface="Garamond" charset="0"/>
            </a:endParaRP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2000">
                <a:solidFill>
                  <a:srgbClr val="000000"/>
                </a:solidFill>
                <a:latin typeface="Garamond" charset="0"/>
                <a:ea typeface="Garamond" charset="0"/>
                <a:cs typeface="Garamond" charset="0"/>
              </a:rPr>
              <a:t>Identify </a:t>
            </a:r>
            <a:r>
              <a:rPr lang="en-CA" sz="2000" b="1">
                <a:solidFill>
                  <a:srgbClr val="22467A"/>
                </a:solidFill>
                <a:latin typeface="Garamond" charset="0"/>
                <a:ea typeface="Garamond" charset="0"/>
                <a:cs typeface="Garamond" charset="0"/>
              </a:rPr>
              <a:t>environmental and social impacts</a:t>
            </a: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2000">
                <a:solidFill>
                  <a:srgbClr val="000000"/>
                </a:solidFill>
                <a:latin typeface="Garamond" charset="0"/>
                <a:ea typeface="Garamond" charset="0"/>
                <a:cs typeface="Garamond" charset="0"/>
              </a:rPr>
              <a:t>Identify </a:t>
            </a:r>
            <a:r>
              <a:rPr lang="en-CA" sz="2000" b="1">
                <a:solidFill>
                  <a:srgbClr val="22467A"/>
                </a:solidFill>
                <a:latin typeface="Garamond" charset="0"/>
                <a:ea typeface="Garamond" charset="0"/>
                <a:cs typeface="Garamond" charset="0"/>
              </a:rPr>
              <a:t>strategic opportunities</a:t>
            </a: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2000">
                <a:solidFill>
                  <a:srgbClr val="000000"/>
                </a:solidFill>
                <a:latin typeface="Garamond" charset="0"/>
                <a:ea typeface="Garamond" charset="0"/>
                <a:cs typeface="Garamond" charset="0"/>
              </a:rPr>
              <a:t>Outline </a:t>
            </a:r>
            <a:r>
              <a:rPr lang="en-CA" sz="2000" b="1">
                <a:solidFill>
                  <a:srgbClr val="22467A"/>
                </a:solidFill>
                <a:latin typeface="Garamond" charset="0"/>
                <a:ea typeface="Garamond" charset="0"/>
                <a:cs typeface="Garamond" charset="0"/>
              </a:rPr>
              <a:t>recommendations and next steps</a:t>
            </a:r>
            <a:r>
              <a:rPr lang="en-CA" sz="2000">
                <a:solidFill>
                  <a:srgbClr val="22467A"/>
                </a:solidFill>
                <a:latin typeface="Garamond" charset="0"/>
                <a:ea typeface="Garamond" charset="0"/>
                <a:cs typeface="Garamond" charset="0"/>
              </a:rPr>
              <a:t> </a:t>
            </a:r>
            <a:r>
              <a:rPr lang="en-CA" sz="2000">
                <a:solidFill>
                  <a:srgbClr val="000000"/>
                </a:solidFill>
                <a:latin typeface="Garamond" charset="0"/>
                <a:ea typeface="Garamond" charset="0"/>
                <a:cs typeface="Garamond" charset="0"/>
              </a:rPr>
              <a:t>to improve performance</a:t>
            </a: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2000">
                <a:solidFill>
                  <a:srgbClr val="000000"/>
                </a:solidFill>
                <a:latin typeface="Garamond" charset="0"/>
                <a:ea typeface="Garamond" charset="0"/>
                <a:cs typeface="Garamond" charset="0"/>
              </a:rPr>
              <a:t>Provide deeper </a:t>
            </a:r>
            <a:r>
              <a:rPr lang="en-CA" sz="2000" b="1">
                <a:solidFill>
                  <a:srgbClr val="22467A"/>
                </a:solidFill>
                <a:latin typeface="Garamond" charset="0"/>
                <a:ea typeface="Garamond" charset="0"/>
                <a:cs typeface="Garamond" charset="0"/>
              </a:rPr>
              <a:t>accountability and transparency</a:t>
            </a:r>
            <a:r>
              <a:rPr lang="en-CA" sz="2000">
                <a:solidFill>
                  <a:srgbClr val="22467A"/>
                </a:solidFill>
                <a:latin typeface="Garamond" charset="0"/>
                <a:ea typeface="Garamond" charset="0"/>
                <a:cs typeface="Garamond" charset="0"/>
              </a:rPr>
              <a:t> </a:t>
            </a:r>
            <a:r>
              <a:rPr lang="en-CA" sz="2000">
                <a:solidFill>
                  <a:srgbClr val="000000"/>
                </a:solidFill>
                <a:latin typeface="Garamond" charset="0"/>
                <a:ea typeface="Garamond" charset="0"/>
                <a:cs typeface="Garamond" charset="0"/>
              </a:rPr>
              <a:t>to stakeholders</a:t>
            </a:r>
          </a:p>
          <a:p>
            <a:pPr marL="257175" indent="-257175" hangingPunct="1">
              <a:lnSpc>
                <a:spcPct val="90000"/>
              </a:lnSpc>
              <a:spcBef>
                <a:spcPct val="20000"/>
              </a:spcBef>
              <a:buClr>
                <a:srgbClr val="22467A"/>
              </a:buClr>
              <a:buFontTx/>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2000">
                <a:solidFill>
                  <a:srgbClr val="000000"/>
                </a:solidFill>
                <a:latin typeface="Garamond" charset="0"/>
                <a:ea typeface="Garamond" charset="0"/>
                <a:cs typeface="Garamond" charset="0"/>
              </a:rPr>
              <a:t>Develop better </a:t>
            </a:r>
            <a:r>
              <a:rPr lang="en-CA" sz="2000" b="1">
                <a:solidFill>
                  <a:srgbClr val="22467A"/>
                </a:solidFill>
                <a:latin typeface="Garamond" charset="0"/>
                <a:ea typeface="Garamond" charset="0"/>
                <a:cs typeface="Garamond" charset="0"/>
              </a:rPr>
              <a:t>information collection, tracking, management and </a:t>
            </a:r>
          </a:p>
          <a:p>
            <a:pPr marL="257175" indent="-257175" hangingPunct="1">
              <a:buClr>
                <a:srgbClr val="22467A"/>
              </a:buClr>
              <a:tabLst>
                <a:tab pos="723900" algn="l"/>
                <a:tab pos="1447800" algn="l"/>
                <a:tab pos="2171700" algn="l"/>
                <a:tab pos="2895600" algn="l"/>
                <a:tab pos="3619500" algn="l"/>
                <a:tab pos="4343400" algn="l"/>
                <a:tab pos="5067300" algn="l"/>
                <a:tab pos="5791200" algn="l"/>
                <a:tab pos="6515100" algn="l"/>
                <a:tab pos="7239000" algn="l"/>
                <a:tab pos="7962900" algn="l"/>
              </a:tabLst>
            </a:pPr>
            <a:r>
              <a:rPr lang="en-CA" sz="2000" b="1">
                <a:solidFill>
                  <a:srgbClr val="22467A"/>
                </a:solidFill>
                <a:latin typeface="Garamond" charset="0"/>
                <a:ea typeface="Garamond" charset="0"/>
                <a:cs typeface="Garamond" charset="0"/>
              </a:rPr>
              <a:t>    analysis systems</a:t>
            </a:r>
            <a:endParaRPr lang="en-GB" sz="2000" b="1">
              <a:solidFill>
                <a:srgbClr val="22467A"/>
              </a:solidFill>
              <a:latin typeface="Garamond" charset="0"/>
              <a:ea typeface="Garamond" charset="0"/>
              <a:cs typeface="Garamond" charset="0"/>
            </a:endParaRPr>
          </a:p>
        </p:txBody>
      </p:sp>
      <p:pic>
        <p:nvPicPr>
          <p:cNvPr id="24579"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24580"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sp>
        <p:nvSpPr>
          <p:cNvPr id="24581" name="Text Box 4"/>
          <p:cNvSpPr txBox="1">
            <a:spLocks noChangeArrowheads="1"/>
          </p:cNvSpPr>
          <p:nvPr/>
        </p:nvSpPr>
        <p:spPr bwMode="auto">
          <a:xfrm>
            <a:off x="684213" y="5794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ea typeface="Garamond" charset="0"/>
                <a:cs typeface="Garamond" charset="0"/>
              </a:rPr>
              <a:t>Approach: sustainability assessments</a:t>
            </a:r>
            <a:endParaRPr lang="en-CA" sz="3200">
              <a:solidFill>
                <a:srgbClr val="000000"/>
              </a:solidFill>
              <a:latin typeface="Garamond" charset="0"/>
              <a:ea typeface="Garamond" charset="0"/>
              <a:cs typeface="Garamond"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sz="3200">
              <a:solidFill>
                <a:srgbClr val="000000"/>
              </a:solidFill>
              <a:latin typeface="Garamond" charset="0"/>
              <a:ea typeface="Garamond" charset="0"/>
              <a:cs typeface="Garamond" charset="0"/>
            </a:endParaRPr>
          </a:p>
        </p:txBody>
      </p:sp>
      <p:pic>
        <p:nvPicPr>
          <p:cNvPr id="24582" name="Picture 4"/>
          <p:cNvPicPr>
            <a:picLocks noChangeAspect="1" noChangeArrowheads="1"/>
          </p:cNvPicPr>
          <p:nvPr/>
        </p:nvPicPr>
        <p:blipFill>
          <a:blip r:embed="rId4"/>
          <a:srcRect/>
          <a:stretch>
            <a:fillRect/>
          </a:stretch>
        </p:blipFill>
        <p:spPr bwMode="auto">
          <a:xfrm>
            <a:off x="7097713" y="1570038"/>
            <a:ext cx="2779712" cy="2636837"/>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0" y="1368425"/>
            <a:ext cx="10080625" cy="5219700"/>
          </a:xfrm>
          <a:prstGeom prst="rect">
            <a:avLst/>
          </a:prstGeom>
          <a:solidFill>
            <a:srgbClr val="CCCCCC"/>
          </a:solidFill>
          <a:ln w="9525">
            <a:noFill/>
            <a:round/>
            <a:headEnd/>
            <a:tailEnd/>
          </a:ln>
        </p:spPr>
        <p:txBody>
          <a:bodyPr wrap="none" anchor="ctr"/>
          <a:lstStyle/>
          <a:p>
            <a:endParaRPr lang="en-US"/>
          </a:p>
        </p:txBody>
      </p:sp>
      <p:pic>
        <p:nvPicPr>
          <p:cNvPr id="26627"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26628" name="Rectangle 3"/>
          <p:cNvSpPr>
            <a:spLocks noChangeArrowheads="1"/>
          </p:cNvSpPr>
          <p:nvPr/>
        </p:nvSpPr>
        <p:spPr bwMode="auto">
          <a:xfrm>
            <a:off x="1941513" y="2759075"/>
            <a:ext cx="184150" cy="347663"/>
          </a:xfrm>
          <a:prstGeom prst="rect">
            <a:avLst/>
          </a:prstGeom>
          <a:noFill/>
          <a:ln w="9525">
            <a:noFill/>
            <a:round/>
            <a:headEnd/>
            <a:tailEnd/>
          </a:ln>
        </p:spPr>
        <p:txBody>
          <a:bodyPr wrap="none" anchor="ctr"/>
          <a:lstStyle/>
          <a:p>
            <a:endParaRPr lang="en-US"/>
          </a:p>
        </p:txBody>
      </p:sp>
      <p:pic>
        <p:nvPicPr>
          <p:cNvPr id="26629" name="Picture 4"/>
          <p:cNvPicPr>
            <a:picLocks noChangeAspect="1" noChangeArrowheads="1"/>
          </p:cNvPicPr>
          <p:nvPr/>
        </p:nvPicPr>
        <p:blipFill>
          <a:blip r:embed="rId4"/>
          <a:srcRect l="9496"/>
          <a:stretch>
            <a:fillRect/>
          </a:stretch>
        </p:blipFill>
        <p:spPr bwMode="auto">
          <a:xfrm>
            <a:off x="0" y="1979613"/>
            <a:ext cx="10080625" cy="4298950"/>
          </a:xfrm>
          <a:prstGeom prst="rect">
            <a:avLst/>
          </a:prstGeom>
          <a:noFill/>
          <a:ln w="9525">
            <a:noFill/>
            <a:round/>
            <a:headEnd/>
            <a:tailEnd/>
          </a:ln>
        </p:spPr>
      </p:pic>
      <p:sp>
        <p:nvSpPr>
          <p:cNvPr id="26630" name="Text Box 5"/>
          <p:cNvSpPr txBox="1">
            <a:spLocks noChangeArrowheads="1"/>
          </p:cNvSpPr>
          <p:nvPr/>
        </p:nvSpPr>
        <p:spPr bwMode="auto">
          <a:xfrm>
            <a:off x="315913" y="884238"/>
            <a:ext cx="97647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 Opportunities: education, NGOs, business, healthcare</a:t>
            </a:r>
            <a:endParaRPr lang="en-CA" sz="2400">
              <a:solidFill>
                <a:srgbClr val="000000"/>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0" y="1619250"/>
            <a:ext cx="10080625" cy="4967288"/>
          </a:xfrm>
          <a:prstGeom prst="rect">
            <a:avLst/>
          </a:prstGeom>
          <a:solidFill>
            <a:srgbClr val="CCCCCC"/>
          </a:solidFill>
          <a:ln w="9525">
            <a:noFill/>
            <a:round/>
            <a:headEnd/>
            <a:tailEnd/>
          </a:ln>
        </p:spPr>
        <p:txBody>
          <a:bodyPr wrap="none" anchor="ctr"/>
          <a:lstStyle/>
          <a:p>
            <a:endParaRPr lang="en-US"/>
          </a:p>
        </p:txBody>
      </p:sp>
      <p:pic>
        <p:nvPicPr>
          <p:cNvPr id="28675"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pic>
        <p:nvPicPr>
          <p:cNvPr id="28676" name="Picture 4"/>
          <p:cNvPicPr>
            <a:picLocks noChangeAspect="1" noChangeArrowheads="1"/>
          </p:cNvPicPr>
          <p:nvPr/>
        </p:nvPicPr>
        <p:blipFill>
          <a:blip r:embed="rId4"/>
          <a:srcRect t="20006"/>
          <a:stretch>
            <a:fillRect/>
          </a:stretch>
        </p:blipFill>
        <p:spPr bwMode="auto">
          <a:xfrm>
            <a:off x="741363" y="1608138"/>
            <a:ext cx="8718550" cy="4991100"/>
          </a:xfrm>
          <a:prstGeom prst="rect">
            <a:avLst/>
          </a:prstGeom>
          <a:noFill/>
          <a:ln w="9525">
            <a:noFill/>
            <a:round/>
            <a:headEnd/>
            <a:tailEnd/>
          </a:ln>
        </p:spPr>
      </p:pic>
      <p:sp>
        <p:nvSpPr>
          <p:cNvPr id="28677" name="Text Box 5"/>
          <p:cNvSpPr txBox="1">
            <a:spLocks noChangeArrowheads="1"/>
          </p:cNvSpPr>
          <p:nvPr/>
        </p:nvSpPr>
        <p:spPr bwMode="auto">
          <a:xfrm>
            <a:off x="468313" y="1112838"/>
            <a:ext cx="93964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  Opportunities: communications</a:t>
            </a:r>
            <a:endParaRPr lang="en-CA" sz="2400">
              <a:solidFill>
                <a:srgbClr val="000000"/>
              </a:solidFill>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0" y="1476375"/>
            <a:ext cx="10080625" cy="5219700"/>
          </a:xfrm>
          <a:prstGeom prst="rect">
            <a:avLst/>
          </a:prstGeom>
          <a:solidFill>
            <a:srgbClr val="CCCCCC"/>
          </a:solidFill>
          <a:ln w="9525">
            <a:noFill/>
            <a:round/>
            <a:headEnd/>
            <a:tailEnd/>
          </a:ln>
        </p:spPr>
        <p:txBody>
          <a:bodyPr wrap="none" anchor="ctr"/>
          <a:lstStyle/>
          <a:p>
            <a:endParaRPr lang="en-US"/>
          </a:p>
        </p:txBody>
      </p:sp>
      <p:pic>
        <p:nvPicPr>
          <p:cNvPr id="30723" name="Picture 2"/>
          <p:cNvPicPr>
            <a:picLocks noChangeAspect="1" noChangeArrowheads="1"/>
          </p:cNvPicPr>
          <p:nvPr/>
        </p:nvPicPr>
        <p:blipFill>
          <a:blip r:embed="rId3"/>
          <a:srcRect/>
          <a:stretch>
            <a:fillRect/>
          </a:stretch>
        </p:blipFill>
        <p:spPr bwMode="auto">
          <a:xfrm>
            <a:off x="163513" y="6751638"/>
            <a:ext cx="1328737" cy="720725"/>
          </a:xfrm>
          <a:prstGeom prst="rect">
            <a:avLst/>
          </a:prstGeom>
          <a:noFill/>
          <a:ln w="9525">
            <a:noFill/>
            <a:round/>
            <a:headEnd/>
            <a:tailEnd/>
          </a:ln>
        </p:spPr>
      </p:pic>
      <p:sp>
        <p:nvSpPr>
          <p:cNvPr id="30724" name="Rectangle 3"/>
          <p:cNvSpPr>
            <a:spLocks noChangeArrowheads="1"/>
          </p:cNvSpPr>
          <p:nvPr/>
        </p:nvSpPr>
        <p:spPr bwMode="auto">
          <a:xfrm>
            <a:off x="360363" y="1630363"/>
            <a:ext cx="4184650" cy="3786187"/>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latin typeface="Garamond" charset="0"/>
              </a:rPr>
              <a:t>Students of all ages will need the kind of education and skills appropriate to building a society with fewer cars but more bicycles and trains; fewer large power plants but more windmills and solar collectors; fewer supermarkets and more farmers' markets; fewer large corporations and more small businesses; less time for leisure but more good work to do; and less public funding but more public spirit.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000">
              <a:solidFill>
                <a:srgbClr val="000000"/>
              </a:solidFill>
              <a:latin typeface="Garamond"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i="1">
                <a:solidFill>
                  <a:srgbClr val="000000"/>
                </a:solidFill>
                <a:latin typeface="Garamond" charset="0"/>
              </a:rPr>
              <a:t>David Orr, Four Challenges of Sustainability</a:t>
            </a:r>
            <a:r>
              <a:rPr lang="en-US">
                <a:solidFill>
                  <a:srgbClr val="000000"/>
                </a:solidFill>
              </a:rPr>
              <a:t> </a:t>
            </a:r>
          </a:p>
        </p:txBody>
      </p:sp>
      <p:pic>
        <p:nvPicPr>
          <p:cNvPr id="30725" name="Picture 4"/>
          <p:cNvPicPr>
            <a:picLocks noChangeAspect="1" noChangeArrowheads="1"/>
          </p:cNvPicPr>
          <p:nvPr/>
        </p:nvPicPr>
        <p:blipFill>
          <a:blip r:embed="rId4"/>
          <a:srcRect l="9998" t="5009" r="14996" b="5009"/>
          <a:stretch>
            <a:fillRect/>
          </a:stretch>
        </p:blipFill>
        <p:spPr bwMode="auto">
          <a:xfrm>
            <a:off x="4841875" y="2841625"/>
            <a:ext cx="5237163" cy="4719638"/>
          </a:xfrm>
          <a:prstGeom prst="rect">
            <a:avLst/>
          </a:prstGeom>
          <a:noFill/>
          <a:ln w="9525">
            <a:noFill/>
            <a:round/>
            <a:headEnd/>
            <a:tailEnd/>
          </a:ln>
        </p:spPr>
      </p:pic>
      <p:sp>
        <p:nvSpPr>
          <p:cNvPr id="30726" name="Text Box 5"/>
          <p:cNvSpPr txBox="1">
            <a:spLocks noChangeArrowheads="1"/>
          </p:cNvSpPr>
          <p:nvPr/>
        </p:nvSpPr>
        <p:spPr bwMode="auto">
          <a:xfrm>
            <a:off x="392113" y="960438"/>
            <a:ext cx="7199312" cy="4302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200" b="1">
                <a:solidFill>
                  <a:srgbClr val="000000"/>
                </a:solidFill>
                <a:latin typeface="Garamond" charset="0"/>
              </a:rPr>
              <a:t>Sustainability: education</a:t>
            </a:r>
            <a:endParaRPr lang="en-CA" sz="2400">
              <a:solidFill>
                <a:srgbClr val="000000"/>
              </a:solidFill>
            </a:endParaRPr>
          </a:p>
        </p:txBody>
      </p:sp>
      <p:sp>
        <p:nvSpPr>
          <p:cNvPr id="30727" name="Text Box 6"/>
          <p:cNvSpPr txBox="1">
            <a:spLocks noChangeArrowheads="1"/>
          </p:cNvSpPr>
          <p:nvPr/>
        </p:nvSpPr>
        <p:spPr bwMode="auto">
          <a:xfrm>
            <a:off x="6840538" y="2592388"/>
            <a:ext cx="3240087" cy="36036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1100">
                <a:solidFill>
                  <a:srgbClr val="000000"/>
                </a:solidFill>
              </a:rPr>
              <a:t>Bicycle-powered landscaping, Halifax, NS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9157</TotalTime>
  <Words>2193</Words>
  <Application>Microsoft Office PowerPoint</Application>
  <PresentationFormat>Custom</PresentationFormat>
  <Paragraphs>333</Paragraphs>
  <Slides>31</Slides>
  <Notes>31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31</vt:i4>
      </vt:variant>
    </vt:vector>
  </HeadingPairs>
  <TitlesOfParts>
    <vt:vector size="42" baseType="lpstr">
      <vt:lpstr>Arial</vt:lpstr>
      <vt:lpstr>DejaVu Sans</vt:lpstr>
      <vt:lpstr>Times New Roman</vt:lpstr>
      <vt:lpstr>ＭＳ Ｐゴシック</vt:lpstr>
      <vt:lpstr>Garamond</vt:lpstr>
      <vt:lpstr>Book Antiqua</vt:lpstr>
      <vt:lpstr>Calibri</vt:lpstr>
      <vt:lpstr>Blank Presentation</vt:lpstr>
      <vt:lpstr>Microsoft Word Document</vt:lpstr>
      <vt:lpstr>Adobe Acrobat Document</vt:lpstr>
      <vt:lpstr>Microsoft Word 97 - 2004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Example sources of emissions in Non- Profit Organizations</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Yuill Herbert</dc:creator>
  <cp:lastModifiedBy>Charles Thrift</cp:lastModifiedBy>
  <cp:revision>85</cp:revision>
  <cp:lastPrinted>2009-04-22T19:24:48Z</cp:lastPrinted>
  <dcterms:created xsi:type="dcterms:W3CDTF">2010-01-23T17:40:12Z</dcterms:created>
  <dcterms:modified xsi:type="dcterms:W3CDTF">2010-02-05T14:46:45Z</dcterms:modified>
</cp:coreProperties>
</file>