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4"/>
  </p:notesMasterIdLst>
  <p:sldIdLst>
    <p:sldId id="256" r:id="rId2"/>
    <p:sldId id="274" r:id="rId3"/>
    <p:sldId id="277" r:id="rId4"/>
    <p:sldId id="278" r:id="rId5"/>
    <p:sldId id="257" r:id="rId6"/>
    <p:sldId id="275" r:id="rId7"/>
    <p:sldId id="259" r:id="rId8"/>
    <p:sldId id="280" r:id="rId9"/>
    <p:sldId id="272" r:id="rId10"/>
    <p:sldId id="262" r:id="rId11"/>
    <p:sldId id="269" r:id="rId12"/>
    <p:sldId id="261"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05F"/>
    <a:srgbClr val="F897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61" autoAdjust="0"/>
  </p:normalViewPr>
  <p:slideViewPr>
    <p:cSldViewPr snapToGrid="0" snapToObjects="1">
      <p:cViewPr varScale="1">
        <p:scale>
          <a:sx n="61" d="100"/>
          <a:sy n="61" d="100"/>
        </p:scale>
        <p:origin x="-7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AAC82A7-D178-4D3A-8EDF-7A8E1C178CC0}" type="datetimeFigureOut">
              <a:rPr lang="en-US"/>
              <a:pPr>
                <a:defRPr/>
              </a:pPr>
              <a:t>3/3/2010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B2EEF01-B79A-4ADF-9E8D-CDEF9E826E94}"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Rot="1" noChangeAspec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Meg intro </a:t>
            </a:r>
          </a:p>
          <a:p>
            <a:r>
              <a:rPr lang="en-US" smtClean="0">
                <a:ea typeface="ＭＳ Ｐゴシック"/>
                <a:cs typeface="ＭＳ Ｐゴシック"/>
              </a:rPr>
              <a:t>Cam Intro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CA" smtClean="0">
                <a:ea typeface="ＭＳ Ｐゴシック"/>
                <a:cs typeface="ＭＳ Ｐゴシック"/>
              </a:rPr>
              <a:t>Copies of the full evaluation report available upon request.</a:t>
            </a:r>
          </a:p>
          <a:p>
            <a:pPr marL="228600" indent="-228600" eaLnBrk="1" hangingPunct="1">
              <a:spcBef>
                <a:spcPct val="0"/>
              </a:spcBef>
            </a:pPr>
            <a:r>
              <a:rPr lang="en-CA" smtClean="0">
                <a:ea typeface="ＭＳ Ｐゴシック"/>
                <a:cs typeface="ＭＳ Ｐゴシック"/>
              </a:rPr>
              <a:t>Evaluation involved: pre , during and post course surveys, interviews</a:t>
            </a:r>
          </a:p>
          <a:p>
            <a:pPr marL="228600" indent="-228600" eaLnBrk="1" hangingPunct="1">
              <a:spcBef>
                <a:spcPct val="0"/>
              </a:spcBef>
            </a:pPr>
            <a:r>
              <a:rPr lang="en-CA" smtClean="0">
                <a:ea typeface="ＭＳ Ｐゴシック"/>
                <a:cs typeface="ＭＳ Ｐゴシック"/>
              </a:rPr>
              <a:t>--- big question = how do you see formal education amongst other kind of prof. development activities … How important is this in terms of improving sust. Indicators. </a:t>
            </a:r>
          </a:p>
          <a:p>
            <a:pPr marL="228600" indent="-228600" eaLnBrk="1" hangingPunct="1">
              <a:spcBef>
                <a:spcPct val="0"/>
              </a:spcBef>
              <a:buFontTx/>
              <a:buAutoNum type="arabicParenR"/>
            </a:pPr>
            <a:r>
              <a:rPr lang="en-CA" smtClean="0">
                <a:ea typeface="ＭＳ Ｐゴシック"/>
                <a:cs typeface="ＭＳ Ｐゴシック"/>
              </a:rPr>
              <a:t>Originally thought this would be a concern but assessment revealed students were comfortable and appreciative of online tools --&gt; KEY: synchronous learning - E-live / Twitter useful </a:t>
            </a:r>
          </a:p>
          <a:p>
            <a:pPr marL="228600" indent="-228600" eaLnBrk="1" hangingPunct="1">
              <a:spcBef>
                <a:spcPct val="0"/>
              </a:spcBef>
              <a:buFontTx/>
              <a:buAutoNum type="arabicParenR"/>
            </a:pPr>
            <a:r>
              <a:rPr lang="en-CA" smtClean="0">
                <a:ea typeface="ＭＳ Ｐゴシック"/>
                <a:cs typeface="ＭＳ Ｐゴシック"/>
              </a:rPr>
              <a:t> students appreciated course focus (indicators = gap in human / environment relation)</a:t>
            </a:r>
          </a:p>
          <a:p>
            <a:pPr marL="37931725" lvl="1" indent="-37474525" eaLnBrk="1" hangingPunct="1">
              <a:spcBef>
                <a:spcPct val="0"/>
              </a:spcBef>
              <a:buFontTx/>
              <a:buAutoNum type="arabicParenR"/>
            </a:pPr>
            <a:r>
              <a:rPr lang="en-CA" smtClean="0">
                <a:ea typeface="ＭＳ Ｐゴシック"/>
              </a:rPr>
              <a:t>Useful depth / integrative / big -picture thinking</a:t>
            </a:r>
          </a:p>
          <a:p>
            <a:pPr marL="37931725" lvl="1" indent="-37474525" eaLnBrk="1" hangingPunct="1">
              <a:spcBef>
                <a:spcPct val="0"/>
              </a:spcBef>
              <a:buFontTx/>
              <a:buAutoNum type="arabicParenR"/>
            </a:pPr>
            <a:r>
              <a:rPr lang="en-CA" smtClean="0">
                <a:ea typeface="ＭＳ Ｐゴシック"/>
              </a:rPr>
              <a:t>Online = relevant to sust. Course, opportunity to share across space , accessible , low impact</a:t>
            </a:r>
          </a:p>
          <a:p>
            <a:pPr marL="228600" indent="-228600" eaLnBrk="1" hangingPunct="1">
              <a:spcBef>
                <a:spcPct val="0"/>
              </a:spcBef>
              <a:buFontTx/>
              <a:buAutoNum type="arabicParenR"/>
            </a:pPr>
            <a:r>
              <a:rPr lang="en-CA" smtClean="0">
                <a:ea typeface="ＭＳ Ｐゴシック"/>
                <a:cs typeface="ＭＳ Ｐゴシック"/>
              </a:rPr>
              <a:t>Mixed reviews: “we felt online course could offer new possibilities for connecting people, solving local problems, building knowledge and creating long term networks</a:t>
            </a:r>
          </a:p>
          <a:p>
            <a:pPr marL="37931725" lvl="1" indent="-37474525" eaLnBrk="1" hangingPunct="1">
              <a:spcBef>
                <a:spcPct val="0"/>
              </a:spcBef>
              <a:buFontTx/>
              <a:buAutoNum type="arabicParenR"/>
            </a:pPr>
            <a:r>
              <a:rPr lang="en-CA" smtClean="0">
                <a:ea typeface="ＭＳ Ｐゴシック"/>
              </a:rPr>
              <a:t>Concuring with Brown (2001) - those looking for community found it</a:t>
            </a:r>
          </a:p>
          <a:p>
            <a:pPr marL="37931725" lvl="1" indent="-37474525" eaLnBrk="1" hangingPunct="1">
              <a:spcBef>
                <a:spcPct val="0"/>
              </a:spcBef>
              <a:buFontTx/>
              <a:buAutoNum type="arabicParenR"/>
            </a:pPr>
            <a:r>
              <a:rPr lang="en-CA" smtClean="0">
                <a:ea typeface="ＭＳ Ｐゴシック"/>
              </a:rPr>
              <a:t>Missing: ability to create relationships</a:t>
            </a:r>
          </a:p>
          <a:p>
            <a:pPr marL="37931725" lvl="1" indent="-37474525" eaLnBrk="1" hangingPunct="1">
              <a:spcBef>
                <a:spcPct val="0"/>
              </a:spcBef>
              <a:buFontTx/>
              <a:buAutoNum type="arabicParenR"/>
            </a:pPr>
            <a:r>
              <a:rPr lang="en-CA" smtClean="0">
                <a:ea typeface="ＭＳ Ｐゴシック"/>
              </a:rPr>
              <a:t>Up learning opps but down sense of community / spirit down longterm networking opps. </a:t>
            </a:r>
          </a:p>
          <a:p>
            <a:pPr marL="37931725" lvl="1" indent="-37474525" eaLnBrk="1" hangingPunct="1">
              <a:spcBef>
                <a:spcPct val="0"/>
              </a:spcBef>
              <a:buFontTx/>
              <a:buAutoNum type="arabicParenR"/>
            </a:pPr>
            <a:r>
              <a:rPr lang="en-CA" smtClean="0">
                <a:ea typeface="ＭＳ Ｐゴシック"/>
              </a:rPr>
              <a:t>Imposter syndrome? </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FB970-5EE3-4E17-BA94-76552F89D419}" type="slidenum">
              <a:rPr lang="en-CA">
                <a:ea typeface="ＭＳ Ｐゴシック" charset="-128"/>
                <a:cs typeface="ＭＳ Ｐゴシック" charset="-128"/>
              </a:rPr>
              <a:pPr fontAlgn="base">
                <a:spcBef>
                  <a:spcPct val="0"/>
                </a:spcBef>
                <a:spcAft>
                  <a:spcPct val="0"/>
                </a:spcAft>
                <a:defRPr/>
              </a:pPr>
              <a:t>10</a:t>
            </a:fld>
            <a:endParaRPr lang="en-CA">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 evaluation: interviews w,. Students before course - survey at start (based on 3 topics) </a:t>
            </a:r>
          </a:p>
          <a:p>
            <a:pPr>
              <a:buFontTx/>
              <a:buChar char="-"/>
            </a:pPr>
            <a:r>
              <a:rPr lang="en-US" smtClean="0">
                <a:ea typeface="ＭＳ Ｐゴシック"/>
                <a:cs typeface="ＭＳ Ｐゴシック"/>
              </a:rPr>
              <a:t>3 web surveys </a:t>
            </a:r>
          </a:p>
          <a:p>
            <a:pPr>
              <a:buFontTx/>
              <a:buChar char="-"/>
            </a:pPr>
            <a:r>
              <a:rPr lang="en-US" smtClean="0">
                <a:ea typeface="ＭＳ Ｐゴシック"/>
                <a:cs typeface="ＭＳ Ｐゴシック"/>
              </a:rPr>
              <a:t>Twitter - tracked twitter and discussion posts to guage community building</a:t>
            </a:r>
          </a:p>
          <a:p>
            <a:pPr>
              <a:buFontTx/>
              <a:buChar char="-"/>
            </a:pPr>
            <a:endParaRPr lang="en-US" smtClean="0">
              <a:ea typeface="ＭＳ Ｐゴシック"/>
              <a:cs typeface="ＭＳ Ｐゴシック"/>
            </a:endParaRPr>
          </a:p>
          <a:p>
            <a:pPr>
              <a:buFontTx/>
              <a:buChar char="-"/>
            </a:pPr>
            <a:endParaRPr lang="en-US" smtClean="0">
              <a:ea typeface="ＭＳ Ｐゴシック"/>
              <a:cs typeface="ＭＳ Ｐゴシック"/>
            </a:endParaRPr>
          </a:p>
          <a:p>
            <a:pPr>
              <a:buFontTx/>
              <a:buChar char="-"/>
            </a:pPr>
            <a:r>
              <a:rPr lang="en-US" smtClean="0">
                <a:ea typeface="ＭＳ Ｐゴシック"/>
                <a:cs typeface="ＭＳ Ｐゴシック"/>
              </a:rPr>
              <a:t>Students hungry for online sust. Educ. Opportunities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p:cNvSpPr>
            <a:spLocks noGrp="1" noRot="1" noChangeAspec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Does this experience provide members how universities can help support CSIN&gt;</a:t>
            </a:r>
          </a:p>
          <a:p>
            <a:r>
              <a:rPr lang="en-US" smtClean="0">
                <a:ea typeface="ＭＳ Ｐゴシック"/>
                <a:cs typeface="ＭＳ Ｐゴシック"/>
              </a:rPr>
              <a:t>What do you think is important to teach and learn?</a:t>
            </a:r>
          </a:p>
          <a:p>
            <a:r>
              <a:rPr lang="en-US" smtClean="0">
                <a:ea typeface="ＭＳ Ｐゴシック"/>
                <a:cs typeface="ＭＳ Ｐゴシック"/>
              </a:rPr>
              <a:t>What are pedagogical techniques….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Talk about university usefulness: ****</a:t>
            </a:r>
          </a:p>
          <a:p>
            <a:r>
              <a:rPr lang="en-US" smtClean="0">
                <a:ea typeface="ＭＳ Ｐゴシック"/>
                <a:cs typeface="ＭＳ Ｐゴシック"/>
              </a:rPr>
              <a:t>---- capacity for research: --&gt; case studies, critical reflection </a:t>
            </a:r>
          </a:p>
          <a:p>
            <a:r>
              <a:rPr lang="en-US" smtClean="0">
                <a:ea typeface="ＭＳ Ｐゴシック"/>
                <a:cs typeface="ＭＳ Ｐゴシック"/>
              </a:rPr>
              <a:t>---- capacity for teaching: raising awareness, creating receptive audience understadning the importance of rigorous measurement</a:t>
            </a:r>
          </a:p>
          <a:p>
            <a:r>
              <a:rPr lang="en-US" smtClean="0">
                <a:ea typeface="ＭＳ Ｐゴシック"/>
                <a:cs typeface="ＭＳ Ｐゴシック"/>
              </a:rPr>
              <a:t>--- dedicated programs , units within standard university courses and hybrid, new forms of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What can universities do?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7E9632"/>
              </a:buClr>
              <a:buFont typeface="Wingdings" pitchFamily="2" charset="2"/>
              <a:buNone/>
            </a:pPr>
            <a:r>
              <a:rPr lang="en-US" sz="1100" smtClean="0">
                <a:ea typeface="ＭＳ Ｐゴシック"/>
                <a:cs typeface="ＭＳ Ｐゴシック"/>
              </a:rPr>
              <a:t>Background - RVu – “measures to match our values” (UN Habitat)</a:t>
            </a:r>
          </a:p>
          <a:p>
            <a:pPr eaLnBrk="1" hangingPunct="1">
              <a:buClr>
                <a:srgbClr val="7E9632"/>
              </a:buClr>
              <a:buFont typeface="Wingdings" pitchFamily="2" charset="2"/>
              <a:buNone/>
            </a:pPr>
            <a:r>
              <a:rPr lang="en-US" sz="1100" smtClean="0">
                <a:ea typeface="ＭＳ Ｐゴシック"/>
                <a:cs typeface="ＭＳ Ｐゴシック"/>
              </a:rPr>
              <a:t>Major participatory regional sustainability indicators process (2005-2006) </a:t>
            </a:r>
          </a:p>
          <a:p>
            <a:pPr eaLnBrk="1" hangingPunct="1">
              <a:buClr>
                <a:srgbClr val="7E9632"/>
              </a:buClr>
              <a:buFont typeface="Wingdings" pitchFamily="2" charset="2"/>
              <a:buNone/>
            </a:pPr>
            <a:r>
              <a:rPr lang="en-US" sz="1100" smtClean="0">
                <a:ea typeface="ＭＳ Ｐゴシック"/>
                <a:cs typeface="ＭＳ Ｐゴシック"/>
              </a:rPr>
              <a:t>Results released World Urban Forum 3 (2006) to considerable international attention but local political resistance RVu is the first member of the UN Habitat global network of urban observatories located in a developed country city</a:t>
            </a:r>
          </a:p>
          <a:p>
            <a:pPr eaLnBrk="1" hangingPunct="1">
              <a:buClr>
                <a:srgbClr val="7E9632"/>
              </a:buClr>
              <a:buFont typeface="Wingdings" pitchFamily="2" charset="2"/>
              <a:buNone/>
            </a:pPr>
            <a:endParaRPr lang="en-US" sz="1100" smtClean="0">
              <a:ea typeface="ＭＳ Ｐゴシック"/>
              <a:cs typeface="ＭＳ Ｐゴシック"/>
            </a:endParaRPr>
          </a:p>
          <a:p>
            <a:pPr eaLnBrk="1" hangingPunct="1">
              <a:buClr>
                <a:srgbClr val="7E9632"/>
              </a:buClr>
              <a:buFont typeface="Wingdings" pitchFamily="2" charset="2"/>
              <a:buNone/>
            </a:pPr>
            <a:r>
              <a:rPr lang="en-US" sz="1100" smtClean="0">
                <a:ea typeface="ＭＳ Ｐゴシック"/>
                <a:cs typeface="ＭＳ Ｐゴシック"/>
              </a:rPr>
              <a:t>(immediate impetus for this particular course (and the big picture impetus)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ea typeface="ＭＳ Ｐゴシック"/>
                <a:cs typeface="ＭＳ Ｐゴシック"/>
              </a:rPr>
              <a:t>We were surprised at these tough comments that came out as a blatant refusal to accept the credibility of a publicly-generated set of indicators of sustainability. </a:t>
            </a:r>
          </a:p>
          <a:p>
            <a:pPr eaLnBrk="1" hangingPunct="1">
              <a:spcBef>
                <a:spcPct val="0"/>
              </a:spcBef>
            </a:pPr>
            <a:endParaRPr lang="en-CA" smtClean="0">
              <a:ea typeface="ＭＳ Ｐゴシック"/>
              <a:cs typeface="ＭＳ Ｐゴシック"/>
            </a:endParaRPr>
          </a:p>
          <a:p>
            <a:pPr eaLnBrk="1" hangingPunct="1">
              <a:spcBef>
                <a:spcPct val="0"/>
              </a:spcBef>
            </a:pPr>
            <a:r>
              <a:rPr lang="en-CA" smtClean="0">
                <a:ea typeface="ＭＳ Ｐゴシック"/>
                <a:cs typeface="ＭＳ Ｐゴシック"/>
              </a:rPr>
              <a:t>The resistance of political leaders, and the failure of other indicator projects in the region to make an impact, suggested to us that it was time to take a step back from the policy implementation front lines to work first on generating a regional aptitude for indicators, their value and uses.</a:t>
            </a:r>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CA" smtClean="0">
                <a:ea typeface="ＭＳ Ｐゴシック"/>
                <a:cs typeface="ＭＳ Ｐゴシック"/>
              </a:rPr>
              <a:t>--&gt; spent a year developing content, getting modules reviewed and thinking through online learning strategies</a:t>
            </a:r>
          </a:p>
          <a:p>
            <a:pPr eaLnBrk="1" hangingPunct="1">
              <a:lnSpc>
                <a:spcPct val="90000"/>
              </a:lnSpc>
              <a:spcBef>
                <a:spcPct val="0"/>
              </a:spcBef>
            </a:pPr>
            <a:r>
              <a:rPr lang="en-CA" smtClean="0">
                <a:ea typeface="ＭＳ Ｐゴシック"/>
                <a:cs typeface="ＭＳ Ｐゴシック"/>
              </a:rPr>
              <a:t>The objectives of the pilot program were as follows:</a:t>
            </a:r>
          </a:p>
          <a:p>
            <a:pPr eaLnBrk="1" hangingPunct="1">
              <a:lnSpc>
                <a:spcPct val="90000"/>
              </a:lnSpc>
              <a:spcBef>
                <a:spcPct val="0"/>
              </a:spcBef>
            </a:pPr>
            <a:r>
              <a:rPr lang="en-CA" smtClean="0">
                <a:ea typeface="ＭＳ Ｐゴシック"/>
                <a:cs typeface="ＭＳ Ｐゴシック"/>
              </a:rPr>
              <a:t>SOLR = sharable online learning resources</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001CF9-FD56-4351-8B6F-297B970EB8C9}" type="slidenum">
              <a:rPr lang="en-CA">
                <a:ea typeface="ＭＳ Ｐゴシック" charset="-128"/>
                <a:cs typeface="ＭＳ Ｐゴシック" charset="-128"/>
              </a:rPr>
              <a:pPr fontAlgn="base">
                <a:spcBef>
                  <a:spcPct val="0"/>
                </a:spcBef>
                <a:spcAft>
                  <a:spcPct val="0"/>
                </a:spcAft>
                <a:defRPr/>
              </a:pPr>
              <a:t>7</a:t>
            </a:fld>
            <a:endParaRPr lang="en-CA">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ea typeface="ＭＳ Ｐゴシック"/>
                <a:cs typeface="ＭＳ Ｐゴシック"/>
              </a:rPr>
              <a:t>Student projects were successful and covered a large gamut of applications of sustainability assessment from the sustainability of summer children’s camps in Windsor Ont, (1) to sustainability indicators in the development of a transit village in Central Surrey(4), to a sustainability assessment framework for protected areas in the NWT(3), to a system for assessing alternative energy possibilities for communities,</a:t>
            </a:r>
          </a:p>
          <a:p>
            <a:pPr eaLnBrk="1" hangingPunct="1">
              <a:spcBef>
                <a:spcPct val="0"/>
              </a:spcBef>
            </a:pPr>
            <a:endParaRPr lang="en-CA" smtClean="0">
              <a:ea typeface="ＭＳ Ｐゴシック"/>
              <a:cs typeface="ＭＳ Ｐゴシック"/>
            </a:endParaRPr>
          </a:p>
          <a:p>
            <a:pPr eaLnBrk="1" hangingPunct="1">
              <a:spcBef>
                <a:spcPct val="0"/>
              </a:spcBef>
            </a:pPr>
            <a:r>
              <a:rPr lang="en-CA" smtClean="0">
                <a:ea typeface="ＭＳ Ｐゴシック"/>
                <a:cs typeface="ＭＳ Ｐゴシック"/>
              </a:rPr>
              <a:t>2) bc for a whole</a:t>
            </a:r>
          </a:p>
          <a:p>
            <a:pPr eaLnBrk="1" hangingPunct="1">
              <a:spcBef>
                <a:spcPct val="0"/>
              </a:spcBef>
            </a:pPr>
            <a:endParaRPr lang="en-CA" smtClean="0">
              <a:ea typeface="ＭＳ Ｐゴシック"/>
              <a:cs typeface="ＭＳ Ｐゴシック"/>
            </a:endParaRPr>
          </a:p>
          <a:p>
            <a:pPr eaLnBrk="1" hangingPunct="1">
              <a:spcBef>
                <a:spcPct val="0"/>
              </a:spcBef>
            </a:pPr>
            <a:endParaRPr lang="en-CA" smtClean="0">
              <a:ea typeface="ＭＳ Ｐゴシック"/>
              <a:cs typeface="ＭＳ Ｐゴシック"/>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40BA8-7107-489E-BD33-1553FB2950FB}" type="slidenum">
              <a:rPr lang="en-CA">
                <a:ea typeface="ＭＳ Ｐゴシック" charset="-128"/>
                <a:cs typeface="ＭＳ Ｐゴシック" charset="-128"/>
              </a:rPr>
              <a:pPr fontAlgn="base">
                <a:spcBef>
                  <a:spcPct val="0"/>
                </a:spcBef>
                <a:spcAft>
                  <a:spcPct val="0"/>
                </a:spcAft>
                <a:defRPr/>
              </a:pPr>
              <a:t>9</a:t>
            </a:fld>
            <a:endParaRPr lang="en-CA">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4" name="Picture 13" descr="Waver2-1024.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lvl1pPr>
          </a:lstStyle>
          <a:p>
            <a:pPr>
              <a:defRPr/>
            </a:pPr>
            <a:fld id="{C6A5DDC9-011A-4385-A366-39E4E43C2050}" type="datetime1">
              <a:rPr lang="en-CA"/>
              <a:pPr>
                <a:defRPr/>
              </a:pPr>
              <a:t>03/03/2010</a:t>
            </a:fld>
            <a:endParaRPr lang="en-CA"/>
          </a:p>
        </p:txBody>
      </p:sp>
      <p:sp>
        <p:nvSpPr>
          <p:cNvPr id="6" name="Footer Placeholder 18"/>
          <p:cNvSpPr>
            <a:spLocks noGrp="1"/>
          </p:cNvSpPr>
          <p:nvPr>
            <p:ph type="ftr" sz="quarter" idx="11"/>
          </p:nvPr>
        </p:nvSpPr>
        <p:spPr/>
        <p:txBody>
          <a:bodyPr/>
          <a:lstStyle>
            <a:lvl1pPr>
              <a:defRPr>
                <a:solidFill>
                  <a:srgbClr val="D1EAEE"/>
                </a:solidFill>
              </a:defRPr>
            </a:lvl1pPr>
          </a:lstStyle>
          <a:p>
            <a:pPr>
              <a:defRPr/>
            </a:pPr>
            <a:endParaRPr lang="en-CA"/>
          </a:p>
        </p:txBody>
      </p:sp>
      <p:sp>
        <p:nvSpPr>
          <p:cNvPr id="7" name="Slide Number Placeholder 26"/>
          <p:cNvSpPr>
            <a:spLocks noGrp="1"/>
          </p:cNvSpPr>
          <p:nvPr>
            <p:ph type="sldNum" sz="quarter" idx="12"/>
          </p:nvPr>
        </p:nvSpPr>
        <p:spPr>
          <a:xfrm>
            <a:off x="7924800" y="6356350"/>
            <a:ext cx="762000" cy="365125"/>
          </a:xfrm>
        </p:spPr>
        <p:txBody>
          <a:bodyPr/>
          <a:lstStyle>
            <a:lvl1pPr fontAlgn="auto">
              <a:spcBef>
                <a:spcPts val="0"/>
              </a:spcBef>
              <a:spcAft>
                <a:spcPts val="0"/>
              </a:spcAft>
              <a:defRPr sz="1200">
                <a:solidFill>
                  <a:schemeClr val="tx2">
                    <a:shade val="90000"/>
                  </a:schemeClr>
                </a:solidFill>
                <a:latin typeface="+mn-lt"/>
                <a:ea typeface="+mn-ea"/>
                <a:cs typeface="+mn-cs"/>
              </a:defRPr>
            </a:lvl1pPr>
          </a:lstStyle>
          <a:p>
            <a:pPr>
              <a:defRPr/>
            </a:pPr>
            <a:fld id="{0D1ED0D7-CCE9-4476-986F-991EA15A2871}"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500FC2F-B1F0-4A59-8F3B-84B3FC98E1BF}" type="datetime1">
              <a:rPr lang="en-CA"/>
              <a:pPr>
                <a:defRPr/>
              </a:pPr>
              <a:t>03/03/2010</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88892404-5863-4009-8E4F-7DACD001176A}" type="slidenum">
              <a:rPr lang="en-CA"/>
              <a:pPr>
                <a:defRPr/>
              </a:pPr>
              <a:t>‹#›</a:t>
            </a:fld>
            <a:r>
              <a:rPr lang="en-CA"/>
              <a:t> of 12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D9897BA-7F06-4419-BF66-12EF51872118}" type="datetime1">
              <a:rPr lang="en-CA"/>
              <a:pPr>
                <a:defRPr/>
              </a:pPr>
              <a:t>03/03/2010</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320425F2-D6A9-4525-A78D-549E1DC7C755}" type="slidenum">
              <a:rPr lang="en-CA"/>
              <a:pPr>
                <a:defRPr/>
              </a:pPr>
              <a:t>‹#›</a:t>
            </a:fld>
            <a:r>
              <a:rPr lang="en-CA"/>
              <a:t> of 12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9"/>
          <p:cNvSpPr>
            <a:spLocks noGrp="1"/>
          </p:cNvSpPr>
          <p:nvPr>
            <p:ph type="dt" sz="half" idx="10"/>
          </p:nvPr>
        </p:nvSpPr>
        <p:spPr/>
        <p:txBody>
          <a:bodyPr/>
          <a:lstStyle>
            <a:lvl1pPr>
              <a:defRPr/>
            </a:lvl1pPr>
          </a:lstStyle>
          <a:p>
            <a:pPr>
              <a:defRPr/>
            </a:pPr>
            <a:fld id="{49F85182-CA3C-4BA4-9719-35F9DE3FBB7E}" type="datetime1">
              <a:rPr lang="en-CA"/>
              <a:pPr>
                <a:defRPr/>
              </a:pPr>
              <a:t>03/03/2010</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CFC8306D-FDC1-424B-AE88-D008F8D10FD7}" type="slidenum">
              <a:rPr lang="en-CA"/>
              <a:pPr>
                <a:defRPr/>
              </a:pPr>
              <a:t>‹#›</a:t>
            </a:fld>
            <a:r>
              <a:rPr lang="en-CA"/>
              <a:t> of 12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86EAB6-C824-461B-9B7A-4E55A4F2DD21}" type="datetime1">
              <a:rPr lang="en-CA"/>
              <a:pPr>
                <a:defRPr/>
              </a:pPr>
              <a:t>03/03/2010</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FC9C0F6E-7215-429A-BF29-9D074FE7478E}" type="slidenum">
              <a:rPr lang="en-CA"/>
              <a:pPr>
                <a:defRPr/>
              </a:pPr>
              <a:t>‹#›</a:t>
            </a:fld>
            <a:r>
              <a:rPr lang="en-CA"/>
              <a:t> of 12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B3082F-A08C-45F5-983F-D9C1A59443C8}" type="datetime1">
              <a:rPr lang="en-CA"/>
              <a:pPr>
                <a:defRPr/>
              </a:pPr>
              <a:t>03/03/2010</a:t>
            </a:fld>
            <a:endParaRPr lang="en-CA"/>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CA"/>
          </a:p>
        </p:txBody>
      </p:sp>
      <p:sp>
        <p:nvSpPr>
          <p:cNvPr id="6" name="Slide Number Placeholder 5"/>
          <p:cNvSpPr>
            <a:spLocks noGrp="1"/>
          </p:cNvSpPr>
          <p:nvPr>
            <p:ph type="sldNum" sz="quarter" idx="12"/>
          </p:nvPr>
        </p:nvSpPr>
        <p:spPr>
          <a:xfrm>
            <a:off x="7924800" y="6356350"/>
            <a:ext cx="762000" cy="365125"/>
          </a:xfrm>
        </p:spPr>
        <p:txBody>
          <a:bodyPr/>
          <a:lstStyle>
            <a:lvl1pPr fontAlgn="auto">
              <a:spcBef>
                <a:spcPts val="0"/>
              </a:spcBef>
              <a:spcAft>
                <a:spcPts val="0"/>
              </a:spcAft>
              <a:defRPr sz="1200">
                <a:solidFill>
                  <a:schemeClr val="tx2">
                    <a:shade val="90000"/>
                  </a:schemeClr>
                </a:solidFill>
                <a:latin typeface="+mn-lt"/>
                <a:ea typeface="+mn-ea"/>
                <a:cs typeface="+mn-cs"/>
              </a:defRPr>
            </a:lvl1pPr>
          </a:lstStyle>
          <a:p>
            <a:pPr>
              <a:defRPr/>
            </a:pPr>
            <a:fld id="{26FA47D4-2855-44CC-8F01-678C7F5F7460}"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9322CE-6C43-41E7-B712-8AE86B0A2C01}" type="datetime1">
              <a:rPr lang="en-CA"/>
              <a:pPr>
                <a:defRPr/>
              </a:pPr>
              <a:t>03/03/2010</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01B1AEB1-93E4-4E08-9066-8CE6929D5323}" type="slidenum">
              <a:rPr lang="en-CA"/>
              <a:pPr>
                <a:defRPr/>
              </a:pPr>
              <a:t>‹#›</a:t>
            </a:fld>
            <a:r>
              <a:rPr lang="en-CA"/>
              <a:t> of 12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A302424-DA3C-4832-BE68-5F6B720D9C65}" type="datetime1">
              <a:rPr lang="en-CA"/>
              <a:pPr>
                <a:defRPr/>
              </a:pPr>
              <a:t>03/03/2010</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339C291E-5571-4BF9-89CD-AB90DDFCAE0C}" type="slidenum">
              <a:rPr lang="en-CA"/>
              <a:pPr>
                <a:defRPr/>
              </a:pPr>
              <a:t>‹#›</a:t>
            </a:fld>
            <a:r>
              <a:rPr lang="en-CA"/>
              <a:t> of 12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1A24C6-99B9-403F-9B07-6761BC4B37DF}" type="datetime1">
              <a:rPr lang="en-CA"/>
              <a:pPr>
                <a:defRPr/>
              </a:pPr>
              <a:t>03/03/2010</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A41ABAE4-CC8C-49F9-B653-D7B0F17EE59A}" type="slidenum">
              <a:rPr lang="en-CA"/>
              <a:pPr>
                <a:defRPr/>
              </a:pPr>
              <a:t>‹#›</a:t>
            </a:fld>
            <a:r>
              <a:rPr lang="en-CA"/>
              <a:t> of 12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F252EDA-564B-4304-8E00-A8859D1BA708}" type="datetime1">
              <a:rPr lang="en-CA"/>
              <a:pPr>
                <a:defRPr/>
              </a:pPr>
              <a:t>03/03/2010</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1EA6E33B-EB7B-467F-A459-AE1204B3B49C}" type="slidenum">
              <a:rPr lang="en-CA"/>
              <a:pPr>
                <a:defRPr/>
              </a:pPr>
              <a:t>‹#›</a:t>
            </a:fld>
            <a:r>
              <a:rPr lang="en-CA"/>
              <a:t> of 12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DE520B4-8640-4F78-AD74-2BF511576391}" type="datetime1">
              <a:rPr lang="en-CA"/>
              <a:pPr>
                <a:defRPr/>
              </a:pPr>
              <a:t>03/03/2010</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7C0244ED-E859-49A2-9475-28CFBE73923E}" type="slidenum">
              <a:rPr lang="en-CA"/>
              <a:pPr>
                <a:defRPr/>
              </a:pPr>
              <a:t>‹#›</a:t>
            </a:fld>
            <a:r>
              <a:rPr lang="en-CA"/>
              <a:t> of 12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392E4F0-C134-40EF-996E-7CA0E39682A0}" type="datetime1">
              <a:rPr lang="en-CA"/>
              <a:pPr>
                <a:defRPr/>
              </a:pPr>
              <a:t>03/03/2010</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fontAlgn="auto">
              <a:spcBef>
                <a:spcPts val="0"/>
              </a:spcBef>
              <a:spcAft>
                <a:spcPts val="0"/>
              </a:spcAft>
              <a:defRPr sz="1200">
                <a:solidFill>
                  <a:schemeClr val="tx2">
                    <a:shade val="90000"/>
                  </a:schemeClr>
                </a:solidFill>
                <a:latin typeface="+mn-lt"/>
                <a:ea typeface="+mn-ea"/>
                <a:cs typeface="+mn-cs"/>
              </a:defRPr>
            </a:lvl1pPr>
          </a:lstStyle>
          <a:p>
            <a:pPr>
              <a:defRPr/>
            </a:pPr>
            <a:fld id="{C04C90F9-6A71-4FFF-8CC8-24EB0335F29C}"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70230A0E-8E82-4875-8164-056693D7F1F6}" type="datetime1">
              <a:rPr lang="en-CA"/>
              <a:pPr>
                <a:defRPr/>
              </a:pPr>
              <a:t>03/03/2010</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charset="0"/>
                <a:ea typeface="ＭＳ Ｐゴシック" charset="-128"/>
                <a:cs typeface="ＭＳ Ｐゴシック" charset="-128"/>
              </a:defRPr>
            </a:lvl1pPr>
          </a:lstStyle>
          <a:p>
            <a:pPr>
              <a:defRPr/>
            </a:pPr>
            <a:endParaRPr lang="en-CA"/>
          </a:p>
        </p:txBody>
      </p:sp>
      <p:sp>
        <p:nvSpPr>
          <p:cNvPr id="18" name="Slide Number Placeholder 17"/>
          <p:cNvSpPr>
            <a:spLocks noGrp="1"/>
          </p:cNvSpPr>
          <p:nvPr>
            <p:ph type="sldNum" sz="quarter" idx="4"/>
          </p:nvPr>
        </p:nvSpPr>
        <p:spPr>
          <a:xfrm>
            <a:off x="7580313" y="6356350"/>
            <a:ext cx="1106487" cy="365125"/>
          </a:xfrm>
          <a:prstGeom prst="rect">
            <a:avLst/>
          </a:prstGeom>
        </p:spPr>
        <p:txBody>
          <a:bodyPr vert="horz" wrap="square" lIns="0" tIns="0" rIns="0" bIns="0" numCol="1" anchor="b" anchorCtr="0" compatLnSpc="1">
            <a:prstTxWarp prst="textNoShape">
              <a:avLst/>
            </a:prstTxWarp>
          </a:bodyPr>
          <a:lstStyle>
            <a:lvl1pPr algn="r">
              <a:defRPr sz="1800">
                <a:solidFill>
                  <a:srgbClr val="045C75"/>
                </a:solidFill>
                <a:latin typeface="Constantia" charset="0"/>
                <a:ea typeface="ＭＳ Ｐゴシック" charset="-128"/>
                <a:cs typeface="ＭＳ Ｐゴシック" charset="-128"/>
              </a:defRPr>
            </a:lvl1pPr>
          </a:lstStyle>
          <a:p>
            <a:pPr>
              <a:defRPr/>
            </a:pPr>
            <a:fld id="{1CDA7AF6-A177-4986-BE08-3C1D1BD3F127}" type="slidenum">
              <a:rPr lang="en-CA"/>
              <a:pPr>
                <a:defRPr/>
              </a:pPr>
              <a:t>‹#›</a:t>
            </a:fld>
            <a:r>
              <a:rPr lang="en-CA"/>
              <a:t> of 12</a:t>
            </a: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4" r:id="rId3"/>
    <p:sldLayoutId id="2147483731" r:id="rId4"/>
    <p:sldLayoutId id="2147483730" r:id="rId5"/>
    <p:sldLayoutId id="2147483729" r:id="rId6"/>
    <p:sldLayoutId id="2147483728" r:id="rId7"/>
    <p:sldLayoutId id="2147483727" r:id="rId8"/>
    <p:sldLayoutId id="2147483735" r:id="rId9"/>
    <p:sldLayoutId id="2147483726" r:id="rId10"/>
    <p:sldLayoutId id="2147483725" r:id="rId11"/>
    <p:sldLayoutId id="2147483724" r:id="rId12"/>
  </p:sldLayoutIdLst>
  <p:hf hdr="0" ftr="0" dt="0"/>
  <p:txStyles>
    <p:titleStyle>
      <a:lvl1pPr algn="l" rtl="0" eaLnBrk="0" fontAlgn="base" hangingPunct="0">
        <a:spcBef>
          <a:spcPct val="0"/>
        </a:spcBef>
        <a:spcAft>
          <a:spcPct val="0"/>
        </a:spcAft>
        <a:defRPr sz="4000" kern="1200">
          <a:solidFill>
            <a:schemeClr val="tx2"/>
          </a:solidFill>
          <a:latin typeface="Cooper Black" charset="0"/>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Cooper Blac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Cooper Blac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Cooper Blac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Cooper Black"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charset="-128"/>
          <a:cs typeface="ＭＳ Ｐゴシック"/>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charset="-128"/>
          <a:cs typeface="ＭＳ Ｐゴシック"/>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charset="-128"/>
          <a:cs typeface="ＭＳ Ｐゴシック"/>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charset="-128"/>
          <a:cs typeface="ＭＳ Ｐゴシック"/>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vu.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rvu.ca"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olr.bccampus.ca/cms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rvu.ca" TargetMode="Externa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urban2008 036"/>
          <p:cNvPicPr>
            <a:picLocks noChangeAspect="1" noChangeArrowheads="1"/>
          </p:cNvPicPr>
          <p:nvPr/>
        </p:nvPicPr>
        <p:blipFill>
          <a:blip r:embed="rId3">
            <a:lum bright="-70000" contrast="-70000"/>
          </a:blip>
          <a:srcRect/>
          <a:stretch>
            <a:fillRect/>
          </a:stretch>
        </p:blipFill>
        <p:spPr bwMode="auto">
          <a:xfrm>
            <a:off x="-417513" y="0"/>
            <a:ext cx="9931401" cy="6858000"/>
          </a:xfrm>
          <a:prstGeom prst="rect">
            <a:avLst/>
          </a:prstGeom>
          <a:noFill/>
          <a:ln w="9525">
            <a:noFill/>
            <a:miter lim="800000"/>
            <a:headEnd/>
            <a:tailEnd/>
          </a:ln>
        </p:spPr>
      </p:pic>
      <p:sp>
        <p:nvSpPr>
          <p:cNvPr id="15362" name="Subtitle 2"/>
          <p:cNvSpPr>
            <a:spLocks noGrp="1"/>
          </p:cNvSpPr>
          <p:nvPr>
            <p:ph type="subTitle" idx="1"/>
          </p:nvPr>
        </p:nvSpPr>
        <p:spPr>
          <a:xfrm>
            <a:off x="1093788" y="3429000"/>
            <a:ext cx="7364412" cy="1752600"/>
          </a:xfrm>
        </p:spPr>
        <p:txBody>
          <a:bodyPr/>
          <a:lstStyle/>
          <a:p>
            <a:pPr marR="0" eaLnBrk="1" hangingPunct="1"/>
            <a:r>
              <a:rPr lang="en-US" sz="2800" b="1" smtClean="0">
                <a:solidFill>
                  <a:srgbClr val="EDF3DB"/>
                </a:solidFill>
                <a:latin typeface="Abadi MT Condensed Extra Bold"/>
                <a:ea typeface="ＭＳ Ｐゴシック"/>
                <a:cs typeface="ＭＳ Ｐゴシック"/>
              </a:rPr>
              <a:t>Cameron Owens &amp; Meg Holden</a:t>
            </a:r>
          </a:p>
          <a:p>
            <a:pPr marR="0" eaLnBrk="1" hangingPunct="1"/>
            <a:r>
              <a:rPr lang="en-US" sz="2800" b="1" smtClean="0">
                <a:solidFill>
                  <a:srgbClr val="EDF3DB"/>
                </a:solidFill>
                <a:latin typeface="Abadi MT Condensed Extra Bold"/>
                <a:ea typeface="ＭＳ Ｐゴシック"/>
                <a:cs typeface="ＭＳ Ｐゴシック"/>
              </a:rPr>
              <a:t>Simon Fraser University</a:t>
            </a:r>
          </a:p>
          <a:p>
            <a:pPr marR="0" eaLnBrk="1" hangingPunct="1"/>
            <a:r>
              <a:rPr lang="en-US" sz="2800" b="1" smtClean="0">
                <a:solidFill>
                  <a:srgbClr val="EDF3DB"/>
                </a:solidFill>
                <a:latin typeface="Abadi MT Condensed Extra Bold"/>
                <a:ea typeface="ＭＳ Ｐゴシック"/>
                <a:cs typeface="ＭＳ Ｐゴシック"/>
              </a:rPr>
              <a:t>Regional Vancouver Urban Observatory</a:t>
            </a:r>
            <a:endParaRPr lang="en-US" sz="2400" b="1" smtClean="0">
              <a:solidFill>
                <a:srgbClr val="EDF3DB"/>
              </a:solidFill>
              <a:latin typeface="Abadi MT Condensed Extra Bold"/>
              <a:ea typeface="ＭＳ Ｐゴシック"/>
              <a:cs typeface="ＭＳ Ｐゴシック"/>
            </a:endParaRPr>
          </a:p>
          <a:p>
            <a:pPr marR="0" eaLnBrk="1" hangingPunct="1"/>
            <a:endParaRPr lang="en-US" sz="2400" b="1" smtClean="0">
              <a:solidFill>
                <a:srgbClr val="EDF3DB"/>
              </a:solidFill>
              <a:ea typeface="ＭＳ Ｐゴシック"/>
              <a:cs typeface="ＭＳ Ｐゴシック"/>
            </a:endParaRPr>
          </a:p>
        </p:txBody>
      </p:sp>
      <p:sp>
        <p:nvSpPr>
          <p:cNvPr id="15363" name="TextBox 6"/>
          <p:cNvSpPr txBox="1">
            <a:spLocks noChangeArrowheads="1"/>
          </p:cNvSpPr>
          <p:nvPr/>
        </p:nvSpPr>
        <p:spPr bwMode="auto">
          <a:xfrm>
            <a:off x="3773488" y="6216650"/>
            <a:ext cx="5370512" cy="641350"/>
          </a:xfrm>
          <a:prstGeom prst="rect">
            <a:avLst/>
          </a:prstGeom>
          <a:noFill/>
          <a:ln w="9525">
            <a:noFill/>
            <a:miter lim="800000"/>
            <a:headEnd/>
            <a:tailEnd/>
          </a:ln>
        </p:spPr>
        <p:txBody>
          <a:bodyPr>
            <a:spAutoFit/>
          </a:bodyPr>
          <a:lstStyle/>
          <a:p>
            <a:r>
              <a:rPr lang="en-CA" sz="1800">
                <a:latin typeface="Constantia" pitchFamily="18" charset="0"/>
              </a:rPr>
              <a:t>Canadian Sustainability Indicators Network</a:t>
            </a:r>
          </a:p>
          <a:p>
            <a:r>
              <a:rPr lang="en-CA" sz="1800">
                <a:latin typeface="Constantia" pitchFamily="18" charset="0"/>
              </a:rPr>
              <a:t>2</a:t>
            </a:r>
            <a:r>
              <a:rPr lang="en-CA" sz="1800" baseline="30000">
                <a:latin typeface="Constantia" pitchFamily="18" charset="0"/>
              </a:rPr>
              <a:t>nd</a:t>
            </a:r>
            <a:r>
              <a:rPr lang="en-CA" sz="1800">
                <a:latin typeface="Constantia" pitchFamily="18" charset="0"/>
              </a:rPr>
              <a:t> National Conference, March 2-4, 2010 Toronto</a:t>
            </a:r>
          </a:p>
        </p:txBody>
      </p:sp>
      <p:pic>
        <p:nvPicPr>
          <p:cNvPr id="15364" name="Picture 10" descr="SFU_colour_wht-bg"/>
          <p:cNvPicPr>
            <a:picLocks noChangeAspect="1" noChangeArrowheads="1"/>
          </p:cNvPicPr>
          <p:nvPr/>
        </p:nvPicPr>
        <p:blipFill>
          <a:blip r:embed="rId4"/>
          <a:srcRect/>
          <a:stretch>
            <a:fillRect/>
          </a:stretch>
        </p:blipFill>
        <p:spPr bwMode="auto">
          <a:xfrm>
            <a:off x="-417513" y="6216650"/>
            <a:ext cx="4054476" cy="623888"/>
          </a:xfrm>
          <a:prstGeom prst="rect">
            <a:avLst/>
          </a:prstGeom>
          <a:noFill/>
          <a:ln w="9525">
            <a:noFill/>
            <a:miter lim="800000"/>
            <a:headEnd/>
            <a:tailEnd/>
          </a:ln>
        </p:spPr>
      </p:pic>
      <p:sp>
        <p:nvSpPr>
          <p:cNvPr id="15365" name="Rectangle 7"/>
          <p:cNvSpPr>
            <a:spLocks noGrp="1"/>
          </p:cNvSpPr>
          <p:nvPr>
            <p:ph type="ctrTitle" idx="4294967295"/>
          </p:nvPr>
        </p:nvSpPr>
        <p:spPr>
          <a:xfrm>
            <a:off x="685800" y="1714500"/>
            <a:ext cx="7772400" cy="1143000"/>
          </a:xfrm>
        </p:spPr>
        <p:txBody>
          <a:bodyPr/>
          <a:lstStyle/>
          <a:p>
            <a:pPr algn="r"/>
            <a:r>
              <a:rPr lang="en-US" sz="4400" smtClean="0">
                <a:solidFill>
                  <a:schemeClr val="hlink"/>
                </a:solidFill>
                <a:latin typeface="Abadi MT Condensed Extra Bold"/>
                <a:ea typeface="ＭＳ Ｐゴシック"/>
                <a:cs typeface="ＭＳ Ｐゴシック"/>
              </a:rPr>
              <a:t>Teaching sustainability indicators: a dialogue in improving practice</a:t>
            </a:r>
            <a:endParaRPr lang="en-US" sz="5000" smtClean="0">
              <a:latin typeface="Calibri" pitchFamily="34" charset="0"/>
              <a:ea typeface="ＭＳ Ｐゴシック"/>
              <a:cs typeface="ＭＳ Ｐゴシック"/>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7"/>
          <p:cNvSpPr>
            <a:spLocks noGrp="1"/>
          </p:cNvSpPr>
          <p:nvPr>
            <p:ph type="sldNum" sz="quarter" idx="12"/>
          </p:nvPr>
        </p:nvSpPr>
        <p:spPr bwMode="auto">
          <a:noFill/>
          <a:ln>
            <a:miter lim="800000"/>
            <a:headEnd/>
            <a:tailEnd/>
          </a:ln>
        </p:spPr>
        <p:txBody>
          <a:bodyPr/>
          <a:lstStyle/>
          <a:p>
            <a:fld id="{8DD537B0-A1D9-42A9-84CA-0FFDF5209EEC}" type="slidenum">
              <a:rPr lang="en-CA" smtClean="0">
                <a:latin typeface="Constantia" pitchFamily="18" charset="0"/>
                <a:ea typeface="ＭＳ Ｐゴシック"/>
                <a:cs typeface="ＭＳ Ｐゴシック"/>
              </a:rPr>
              <a:pPr/>
              <a:t>10</a:t>
            </a:fld>
            <a:r>
              <a:rPr lang="en-CA" smtClean="0">
                <a:latin typeface="Constantia" pitchFamily="18" charset="0"/>
                <a:ea typeface="ＭＳ Ｐゴシック"/>
                <a:cs typeface="ＭＳ Ｐゴシック"/>
              </a:rPr>
              <a:t> of 12</a:t>
            </a:r>
          </a:p>
        </p:txBody>
      </p:sp>
      <p:sp>
        <p:nvSpPr>
          <p:cNvPr id="33794" name="Title 1"/>
          <p:cNvSpPr>
            <a:spLocks noGrp="1"/>
          </p:cNvSpPr>
          <p:nvPr>
            <p:ph type="title"/>
          </p:nvPr>
        </p:nvSpPr>
        <p:spPr/>
        <p:txBody>
          <a:bodyPr/>
          <a:lstStyle/>
          <a:p>
            <a:pPr eaLnBrk="1" hangingPunct="1"/>
            <a:r>
              <a:rPr lang="en-CA" smtClean="0">
                <a:latin typeface="Cooper Black"/>
                <a:ea typeface="ＭＳ Ｐゴシック"/>
                <a:cs typeface="ＭＳ Ｐゴシック"/>
              </a:rPr>
              <a:t>Pilot evaluation </a:t>
            </a:r>
          </a:p>
        </p:txBody>
      </p:sp>
      <p:sp>
        <p:nvSpPr>
          <p:cNvPr id="33795" name="Content Placeholder 2"/>
          <p:cNvSpPr>
            <a:spLocks noGrp="1"/>
          </p:cNvSpPr>
          <p:nvPr>
            <p:ph idx="1"/>
          </p:nvPr>
        </p:nvSpPr>
        <p:spPr/>
        <p:txBody>
          <a:bodyPr/>
          <a:lstStyle/>
          <a:p>
            <a:pPr eaLnBrk="1" hangingPunct="1"/>
            <a:r>
              <a:rPr lang="en-CA" smtClean="0">
                <a:ea typeface="ＭＳ Ｐゴシック"/>
                <a:cs typeface="ＭＳ Ｐゴシック"/>
              </a:rPr>
              <a:t>comfort, confidence and competency in online learning?</a:t>
            </a:r>
          </a:p>
          <a:p>
            <a:pPr eaLnBrk="1" hangingPunct="1"/>
            <a:r>
              <a:rPr lang="en-CA" smtClean="0">
                <a:ea typeface="ＭＳ Ｐゴシック"/>
                <a:cs typeface="ＭＳ Ｐゴシック"/>
              </a:rPr>
              <a:t>developing expertise specific to sustainability assessment?</a:t>
            </a:r>
          </a:p>
          <a:p>
            <a:pPr eaLnBrk="1" hangingPunct="1"/>
            <a:r>
              <a:rPr lang="en-CA" smtClean="0">
                <a:ea typeface="ＭＳ Ｐゴシック"/>
                <a:cs typeface="ＭＳ Ｐゴシック"/>
              </a:rPr>
              <a:t>fostering a professional community of practice?</a:t>
            </a:r>
          </a:p>
        </p:txBody>
      </p:sp>
      <p:sp>
        <p:nvSpPr>
          <p:cNvPr id="33796" name="Rectangle 3"/>
          <p:cNvSpPr>
            <a:spLocks noChangeArrowheads="1"/>
          </p:cNvSpPr>
          <p:nvPr/>
        </p:nvSpPr>
        <p:spPr bwMode="auto">
          <a:xfrm>
            <a:off x="8550275" y="6297613"/>
            <a:ext cx="184150" cy="45720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Slide Number Placeholder 17"/>
          <p:cNvSpPr>
            <a:spLocks noGrp="1"/>
          </p:cNvSpPr>
          <p:nvPr>
            <p:ph type="sldNum" sz="quarter" idx="12"/>
          </p:nvPr>
        </p:nvSpPr>
        <p:spPr bwMode="auto">
          <a:noFill/>
          <a:ln>
            <a:miter lim="800000"/>
            <a:headEnd/>
            <a:tailEnd/>
          </a:ln>
        </p:spPr>
        <p:txBody>
          <a:bodyPr/>
          <a:lstStyle/>
          <a:p>
            <a:fld id="{EF3442DC-03DD-4C03-89B7-13F65E3CA868}" type="slidenum">
              <a:rPr lang="en-CA" smtClean="0">
                <a:latin typeface="Constantia" pitchFamily="18" charset="0"/>
                <a:ea typeface="ＭＳ Ｐゴシック"/>
                <a:cs typeface="ＭＳ Ｐゴシック"/>
              </a:rPr>
              <a:pPr/>
              <a:t>11</a:t>
            </a:fld>
            <a:r>
              <a:rPr lang="en-CA" smtClean="0">
                <a:latin typeface="Constantia" pitchFamily="18" charset="0"/>
                <a:ea typeface="ＭＳ Ｐゴシック"/>
                <a:cs typeface="ＭＳ Ｐゴシック"/>
              </a:rPr>
              <a:t> of 12</a:t>
            </a:r>
          </a:p>
        </p:txBody>
      </p:sp>
      <p:sp>
        <p:nvSpPr>
          <p:cNvPr id="35842" name="Title 1"/>
          <p:cNvSpPr>
            <a:spLocks noGrp="1"/>
          </p:cNvSpPr>
          <p:nvPr>
            <p:ph type="title"/>
          </p:nvPr>
        </p:nvSpPr>
        <p:spPr/>
        <p:txBody>
          <a:bodyPr/>
          <a:lstStyle/>
          <a:p>
            <a:pPr eaLnBrk="1" hangingPunct="1"/>
            <a:r>
              <a:rPr lang="en-CA" smtClean="0">
                <a:latin typeface="Cooper Black"/>
                <a:ea typeface="ＭＳ Ｐゴシック"/>
                <a:cs typeface="ＭＳ Ｐゴシック"/>
              </a:rPr>
              <a:t>Pilot Evaluation</a:t>
            </a:r>
            <a:br>
              <a:rPr lang="en-CA" smtClean="0">
                <a:latin typeface="Cooper Black"/>
                <a:ea typeface="ＭＳ Ｐゴシック"/>
                <a:cs typeface="ＭＳ Ｐゴシック"/>
              </a:rPr>
            </a:br>
            <a:r>
              <a:rPr lang="en-CA" smtClean="0">
                <a:latin typeface="Cooper Black"/>
                <a:ea typeface="ＭＳ Ｐゴシック"/>
                <a:cs typeface="ＭＳ Ｐゴシック"/>
              </a:rPr>
              <a:t>(testimonials)</a:t>
            </a:r>
            <a:r>
              <a:rPr lang="en-CA" sz="3600" smtClean="0">
                <a:latin typeface="Cooper Black"/>
                <a:ea typeface="ＭＳ Ｐゴシック"/>
                <a:cs typeface="ＭＳ Ｐゴシック"/>
              </a:rPr>
              <a:t> </a:t>
            </a:r>
            <a:endParaRPr lang="en-CA" sz="2300" smtClean="0">
              <a:latin typeface="Cooper Black"/>
              <a:ea typeface="ＭＳ Ｐゴシック"/>
              <a:cs typeface="ＭＳ Ｐゴシック"/>
            </a:endParaRPr>
          </a:p>
        </p:txBody>
      </p:sp>
      <p:sp>
        <p:nvSpPr>
          <p:cNvPr id="35843" name="Content Placeholder 2"/>
          <p:cNvSpPr>
            <a:spLocks noGrp="1"/>
          </p:cNvSpPr>
          <p:nvPr>
            <p:ph idx="1"/>
          </p:nvPr>
        </p:nvSpPr>
        <p:spPr/>
        <p:txBody>
          <a:bodyPr/>
          <a:lstStyle/>
          <a:p>
            <a:pPr eaLnBrk="1" hangingPunct="1">
              <a:lnSpc>
                <a:spcPct val="80000"/>
              </a:lnSpc>
            </a:pPr>
            <a:r>
              <a:rPr lang="en-US" sz="2000" smtClean="0">
                <a:ea typeface="ＭＳ Ｐゴシック"/>
                <a:cs typeface="ＭＳ Ｐゴシック"/>
              </a:rPr>
              <a:t>“It is a valuable tool for teaching sustainability because it allows you to reach a large variety of people without traveling.” </a:t>
            </a:r>
            <a:endParaRPr lang="en-CA" sz="2000" smtClean="0">
              <a:ea typeface="ＭＳ Ｐゴシック"/>
              <a:cs typeface="ＭＳ Ｐゴシック"/>
            </a:endParaRPr>
          </a:p>
          <a:p>
            <a:pPr eaLnBrk="1" hangingPunct="1">
              <a:lnSpc>
                <a:spcPct val="80000"/>
              </a:lnSpc>
            </a:pPr>
            <a:r>
              <a:rPr lang="en-US" sz="2000" smtClean="0">
                <a:ea typeface="ＭＳ Ｐゴシック"/>
                <a:cs typeface="ＭＳ Ｐゴシック"/>
              </a:rPr>
              <a:t>“Theoretically I thought that wow, this is a great idea, for global kind of education giving you more opportunity to communicate in class, you don’t have to travel any distance. However, I just think you can’t get past the value of face-to-face interaction and the connection that it creates in a person. So ultimately if I had a choice I would go back to the person-to-person classroom experience.”</a:t>
            </a:r>
            <a:endParaRPr lang="en-CA" sz="2000" smtClean="0">
              <a:ea typeface="ＭＳ Ｐゴシック"/>
              <a:cs typeface="ＭＳ Ｐゴシック"/>
            </a:endParaRPr>
          </a:p>
          <a:p>
            <a:pPr eaLnBrk="1" hangingPunct="1">
              <a:lnSpc>
                <a:spcPct val="80000"/>
              </a:lnSpc>
            </a:pPr>
            <a:r>
              <a:rPr lang="en-US" sz="2000" smtClean="0">
                <a:ea typeface="ＭＳ Ｐゴシック"/>
                <a:cs typeface="ＭＳ Ｐゴシック"/>
              </a:rPr>
              <a:t>“I think with this topic I think it is quite relevant to have an online course.  First of all, from my standpoint, if you are doing this course online, you don’t have to commute to SFU ... Participating online lets you build social sustainability and capital and it is also economically sustainable as well, I think it is the future of education. To reach out to as many as possible, online is the avenue to go.”</a:t>
            </a:r>
            <a:endParaRPr lang="en-CA" sz="2000" smtClean="0">
              <a:ea typeface="ＭＳ Ｐゴシック"/>
              <a:cs typeface="ＭＳ Ｐゴシック"/>
            </a:endParaRPr>
          </a:p>
          <a:p>
            <a:pPr eaLnBrk="1" hangingPunct="1">
              <a:lnSpc>
                <a:spcPct val="80000"/>
              </a:lnSpc>
              <a:buFont typeface="Wingdings 2" pitchFamily="18" charset="2"/>
              <a:buNone/>
            </a:pPr>
            <a:endParaRPr lang="en-CA" sz="2000" smtClean="0">
              <a:ea typeface="ＭＳ Ｐゴシック"/>
              <a:cs typeface="ＭＳ Ｐゴシック"/>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7"/>
          <p:cNvSpPr>
            <a:spLocks noGrp="1"/>
          </p:cNvSpPr>
          <p:nvPr>
            <p:ph type="sldNum" sz="quarter" idx="12"/>
          </p:nvPr>
        </p:nvSpPr>
        <p:spPr bwMode="auto">
          <a:noFill/>
          <a:ln>
            <a:miter lim="800000"/>
            <a:headEnd/>
            <a:tailEnd/>
          </a:ln>
        </p:spPr>
        <p:txBody>
          <a:bodyPr/>
          <a:lstStyle/>
          <a:p>
            <a:fld id="{F90777CD-8010-400E-96CF-39599CDA1E82}" type="slidenum">
              <a:rPr lang="en-CA" smtClean="0">
                <a:latin typeface="Constantia" pitchFamily="18" charset="0"/>
                <a:ea typeface="ＭＳ Ｐゴシック"/>
                <a:cs typeface="ＭＳ Ｐゴシック"/>
              </a:rPr>
              <a:pPr/>
              <a:t>12</a:t>
            </a:fld>
            <a:r>
              <a:rPr lang="en-CA" smtClean="0">
                <a:latin typeface="Constantia" pitchFamily="18" charset="0"/>
                <a:ea typeface="ＭＳ Ｐゴシック"/>
                <a:cs typeface="ＭＳ Ｐゴシック"/>
              </a:rPr>
              <a:t> of 12</a:t>
            </a:r>
          </a:p>
        </p:txBody>
      </p:sp>
      <p:sp>
        <p:nvSpPr>
          <p:cNvPr id="37890" name="Title 1"/>
          <p:cNvSpPr>
            <a:spLocks noGrp="1"/>
          </p:cNvSpPr>
          <p:nvPr>
            <p:ph type="title"/>
          </p:nvPr>
        </p:nvSpPr>
        <p:spPr/>
        <p:txBody>
          <a:bodyPr/>
          <a:lstStyle/>
          <a:p>
            <a:pPr eaLnBrk="1" hangingPunct="1"/>
            <a:r>
              <a:rPr lang="en-CA" smtClean="0">
                <a:latin typeface="Cooper Black"/>
                <a:ea typeface="ＭＳ Ｐゴシック"/>
                <a:cs typeface="ＭＳ Ｐゴシック"/>
              </a:rPr>
              <a:t>Discussion Questions</a:t>
            </a:r>
            <a:endParaRPr lang="en-CA" sz="2300" smtClean="0">
              <a:latin typeface="Cooper Black"/>
              <a:ea typeface="ＭＳ Ｐゴシック"/>
              <a:cs typeface="ＭＳ Ｐゴシック"/>
            </a:endParaRPr>
          </a:p>
        </p:txBody>
      </p:sp>
      <p:sp>
        <p:nvSpPr>
          <p:cNvPr id="37891" name="Content Placeholder 2"/>
          <p:cNvSpPr>
            <a:spLocks noGrp="1"/>
          </p:cNvSpPr>
          <p:nvPr>
            <p:ph idx="1"/>
          </p:nvPr>
        </p:nvSpPr>
        <p:spPr/>
        <p:txBody>
          <a:bodyPr/>
          <a:lstStyle/>
          <a:p>
            <a:pPr eaLnBrk="1" hangingPunct="1">
              <a:lnSpc>
                <a:spcPct val="90000"/>
              </a:lnSpc>
            </a:pPr>
            <a:r>
              <a:rPr lang="en-US" smtClean="0">
                <a:ea typeface="ＭＳ Ｐゴシック"/>
                <a:cs typeface="ＭＳ Ｐゴシック"/>
              </a:rPr>
              <a:t>What </a:t>
            </a:r>
            <a:r>
              <a:rPr lang="en-US" b="1" smtClean="0">
                <a:ea typeface="ＭＳ Ｐゴシック"/>
                <a:cs typeface="ＭＳ Ｐゴシック"/>
              </a:rPr>
              <a:t>role </a:t>
            </a:r>
            <a:r>
              <a:rPr lang="en-US" smtClean="0">
                <a:ea typeface="ＭＳ Ｐゴシック"/>
                <a:cs typeface="ＭＳ Ｐゴシック"/>
              </a:rPr>
              <a:t>can universities play in improving sustainability indicators practice? How can courses and programs be made more </a:t>
            </a:r>
            <a:r>
              <a:rPr lang="en-US" b="1" smtClean="0">
                <a:ea typeface="ＭＳ Ｐゴシック"/>
                <a:cs typeface="ＭＳ Ｐゴシック"/>
              </a:rPr>
              <a:t>useful </a:t>
            </a:r>
            <a:r>
              <a:rPr lang="en-US" smtClean="0">
                <a:ea typeface="ＭＳ Ｐゴシック"/>
                <a:cs typeface="ＭＳ Ｐゴシック"/>
              </a:rPr>
              <a:t>to working professionals (and others) who use sustainability indicators?</a:t>
            </a:r>
          </a:p>
          <a:p>
            <a:pPr eaLnBrk="1" hangingPunct="1">
              <a:lnSpc>
                <a:spcPct val="90000"/>
              </a:lnSpc>
            </a:pPr>
            <a:r>
              <a:rPr lang="en-US" smtClean="0">
                <a:ea typeface="ＭＳ Ｐゴシック"/>
                <a:cs typeface="ＭＳ Ｐゴシック"/>
              </a:rPr>
              <a:t>What should be  included in university courses on sustainability assessment, both in terms of </a:t>
            </a:r>
            <a:r>
              <a:rPr lang="en-US" b="1" smtClean="0">
                <a:ea typeface="ＭＳ Ｐゴシック"/>
                <a:cs typeface="ＭＳ Ｐゴシック"/>
              </a:rPr>
              <a:t>content</a:t>
            </a:r>
            <a:r>
              <a:rPr lang="en-US" smtClean="0">
                <a:ea typeface="ＭＳ Ｐゴシック"/>
                <a:cs typeface="ＭＳ Ｐゴシック"/>
              </a:rPr>
              <a:t> and in terms of the </a:t>
            </a:r>
            <a:r>
              <a:rPr lang="en-US" b="1" smtClean="0">
                <a:ea typeface="ＭＳ Ｐゴシック"/>
                <a:cs typeface="ＭＳ Ｐゴシック"/>
              </a:rPr>
              <a:t>skills or literacies</a:t>
            </a:r>
            <a:r>
              <a:rPr lang="en-US" smtClean="0">
                <a:ea typeface="ＭＳ Ｐゴシック"/>
                <a:cs typeface="ＭＳ Ｐゴシック"/>
              </a:rPr>
              <a:t> to be developed?</a:t>
            </a:r>
          </a:p>
          <a:p>
            <a:pPr eaLnBrk="1" hangingPunct="1">
              <a:lnSpc>
                <a:spcPct val="90000"/>
              </a:lnSpc>
            </a:pPr>
            <a:r>
              <a:rPr lang="en-US" smtClean="0">
                <a:ea typeface="ＭＳ Ｐゴシック"/>
                <a:cs typeface="ＭＳ Ｐゴシック"/>
              </a:rPr>
              <a:t>What </a:t>
            </a:r>
            <a:r>
              <a:rPr lang="en-US" b="1" smtClean="0">
                <a:ea typeface="ＭＳ Ｐゴシック"/>
                <a:cs typeface="ＭＳ Ｐゴシック"/>
              </a:rPr>
              <a:t>techniques, methods and media</a:t>
            </a:r>
            <a:r>
              <a:rPr lang="en-US" smtClean="0">
                <a:ea typeface="ＭＳ Ｐゴシック"/>
                <a:cs typeface="ＭＳ Ｐゴシック"/>
              </a:rPr>
              <a:t> could help improve the delivery of courses?</a:t>
            </a:r>
            <a:endParaRPr lang="en-CA" smtClean="0">
              <a:ea typeface="ＭＳ Ｐゴシック"/>
              <a:cs typeface="ＭＳ Ｐゴシック"/>
            </a:endParaRPr>
          </a:p>
        </p:txBody>
      </p:sp>
      <p:sp>
        <p:nvSpPr>
          <p:cNvPr id="37892" name="Text Box 3"/>
          <p:cNvSpPr txBox="1">
            <a:spLocks noChangeArrowheads="1"/>
          </p:cNvSpPr>
          <p:nvPr/>
        </p:nvSpPr>
        <p:spPr bwMode="auto">
          <a:xfrm>
            <a:off x="6091238" y="592138"/>
            <a:ext cx="2597150" cy="579437"/>
          </a:xfrm>
          <a:prstGeom prst="rect">
            <a:avLst/>
          </a:prstGeom>
          <a:noFill/>
          <a:ln w="9525">
            <a:noFill/>
            <a:miter lim="800000"/>
            <a:headEnd/>
            <a:tailEnd/>
          </a:ln>
        </p:spPr>
        <p:txBody>
          <a:bodyPr>
            <a:spAutoFit/>
          </a:bodyPr>
          <a:lstStyle/>
          <a:p>
            <a:pPr>
              <a:spcBef>
                <a:spcPct val="50000"/>
              </a:spcBef>
            </a:pPr>
            <a:r>
              <a:rPr lang="en-US" sz="3200">
                <a:hlinkClick r:id="rId3"/>
              </a:rPr>
              <a:t>www.rvu.ca</a:t>
            </a:r>
            <a:r>
              <a:rPr lang="en-US"/>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7"/>
          <p:cNvSpPr>
            <a:spLocks noGrp="1"/>
          </p:cNvSpPr>
          <p:nvPr>
            <p:ph type="sldNum" sz="quarter" idx="12"/>
          </p:nvPr>
        </p:nvSpPr>
        <p:spPr bwMode="auto">
          <a:noFill/>
          <a:ln>
            <a:miter lim="800000"/>
            <a:headEnd/>
            <a:tailEnd/>
          </a:ln>
        </p:spPr>
        <p:txBody>
          <a:bodyPr/>
          <a:lstStyle/>
          <a:p>
            <a:fld id="{3C152F04-DA15-4E0E-83BB-9F055A02D110}" type="slidenum">
              <a:rPr lang="en-CA" smtClean="0">
                <a:latin typeface="Constantia" pitchFamily="18" charset="0"/>
                <a:ea typeface="ＭＳ Ｐゴシック"/>
                <a:cs typeface="ＭＳ Ｐゴシック"/>
              </a:rPr>
              <a:pPr/>
              <a:t>2</a:t>
            </a:fld>
            <a:r>
              <a:rPr lang="en-CA" smtClean="0">
                <a:latin typeface="Constantia" pitchFamily="18" charset="0"/>
                <a:ea typeface="ＭＳ Ｐゴシック"/>
                <a:cs typeface="ＭＳ Ｐゴシック"/>
              </a:rPr>
              <a:t> of 12</a:t>
            </a:r>
          </a:p>
        </p:txBody>
      </p:sp>
      <p:sp>
        <p:nvSpPr>
          <p:cNvPr id="17410" name="Rectangle 2"/>
          <p:cNvSpPr>
            <a:spLocks noGrp="1"/>
          </p:cNvSpPr>
          <p:nvPr>
            <p:ph type="title"/>
          </p:nvPr>
        </p:nvSpPr>
        <p:spPr/>
        <p:txBody>
          <a:bodyPr/>
          <a:lstStyle/>
          <a:p>
            <a:r>
              <a:rPr lang="en-US" smtClean="0">
                <a:latin typeface="Cooper Black"/>
                <a:ea typeface="ＭＳ Ｐゴシック"/>
                <a:cs typeface="ＭＳ Ｐゴシック"/>
              </a:rPr>
              <a:t>Workshop objectives</a:t>
            </a:r>
          </a:p>
        </p:txBody>
      </p:sp>
      <p:sp>
        <p:nvSpPr>
          <p:cNvPr id="17411" name="Rectangle 3"/>
          <p:cNvSpPr>
            <a:spLocks noGrp="1"/>
          </p:cNvSpPr>
          <p:nvPr>
            <p:ph type="body" idx="1"/>
          </p:nvPr>
        </p:nvSpPr>
        <p:spPr/>
        <p:txBody>
          <a:bodyPr/>
          <a:lstStyle/>
          <a:p>
            <a:r>
              <a:rPr lang="en-US" b="1" smtClean="0">
                <a:ea typeface="ＭＳ Ｐゴシック"/>
                <a:cs typeface="ＭＳ Ｐゴシック"/>
              </a:rPr>
              <a:t>Introduce research findings</a:t>
            </a:r>
            <a:r>
              <a:rPr lang="en-US" smtClean="0">
                <a:ea typeface="ＭＳ Ｐゴシック"/>
                <a:cs typeface="ＭＳ Ｐゴシック"/>
              </a:rPr>
              <a:t> of a recently piloted online sustainability assessment course</a:t>
            </a:r>
            <a:r>
              <a:rPr lang="en-US" b="1" smtClean="0">
                <a:ea typeface="ＭＳ Ｐゴシック"/>
                <a:cs typeface="ＭＳ Ｐゴシック"/>
              </a:rPr>
              <a:t> </a:t>
            </a:r>
          </a:p>
          <a:p>
            <a:r>
              <a:rPr lang="en-US" b="1" smtClean="0">
                <a:ea typeface="ＭＳ Ｐゴシック"/>
                <a:cs typeface="ＭＳ Ｐゴシック"/>
              </a:rPr>
              <a:t>Inspire discussion</a:t>
            </a:r>
            <a:r>
              <a:rPr lang="en-US" smtClean="0">
                <a:ea typeface="ＭＳ Ｐゴシック"/>
                <a:cs typeface="ＭＳ Ｐゴシック"/>
              </a:rPr>
              <a:t> on the role of university teaching &amp; learning in improving sustainability indicators practice</a:t>
            </a:r>
          </a:p>
          <a:p>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7"/>
          <p:cNvSpPr>
            <a:spLocks noGrp="1"/>
          </p:cNvSpPr>
          <p:nvPr>
            <p:ph type="sldNum" sz="quarter" idx="12"/>
          </p:nvPr>
        </p:nvSpPr>
        <p:spPr bwMode="auto">
          <a:noFill/>
          <a:ln>
            <a:miter lim="800000"/>
            <a:headEnd/>
            <a:tailEnd/>
          </a:ln>
        </p:spPr>
        <p:txBody>
          <a:bodyPr/>
          <a:lstStyle/>
          <a:p>
            <a:fld id="{E3B79677-6F7F-4A38-84DB-F625944A74FB}" type="slidenum">
              <a:rPr lang="en-CA" smtClean="0">
                <a:latin typeface="Constantia" pitchFamily="18" charset="0"/>
                <a:ea typeface="ＭＳ Ｐゴシック"/>
                <a:cs typeface="ＭＳ Ｐゴシック"/>
              </a:rPr>
              <a:pPr/>
              <a:t>3</a:t>
            </a:fld>
            <a:r>
              <a:rPr lang="en-CA" smtClean="0">
                <a:latin typeface="Constantia" pitchFamily="18" charset="0"/>
                <a:ea typeface="ＭＳ Ｐゴシック"/>
                <a:cs typeface="ＭＳ Ｐゴシック"/>
              </a:rPr>
              <a:t> of 12</a:t>
            </a:r>
          </a:p>
        </p:txBody>
      </p:sp>
      <p:sp>
        <p:nvSpPr>
          <p:cNvPr id="19458" name="Rectangle 2"/>
          <p:cNvSpPr>
            <a:spLocks noGrp="1"/>
          </p:cNvSpPr>
          <p:nvPr>
            <p:ph type="title"/>
          </p:nvPr>
        </p:nvSpPr>
        <p:spPr/>
        <p:txBody>
          <a:bodyPr/>
          <a:lstStyle/>
          <a:p>
            <a:r>
              <a:rPr lang="en-US" smtClean="0">
                <a:latin typeface="Cooper Black"/>
                <a:ea typeface="ＭＳ Ｐゴシック"/>
                <a:cs typeface="ＭＳ Ｐゴシック"/>
              </a:rPr>
              <a:t>Key Questions</a:t>
            </a:r>
          </a:p>
        </p:txBody>
      </p:sp>
      <p:sp>
        <p:nvSpPr>
          <p:cNvPr id="19459" name="Rectangle 3"/>
          <p:cNvSpPr>
            <a:spLocks noGrp="1"/>
          </p:cNvSpPr>
          <p:nvPr>
            <p:ph type="body" idx="1"/>
          </p:nvPr>
        </p:nvSpPr>
        <p:spPr/>
        <p:txBody>
          <a:bodyPr/>
          <a:lstStyle/>
          <a:p>
            <a:pPr eaLnBrk="1" hangingPunct="1">
              <a:lnSpc>
                <a:spcPct val="90000"/>
              </a:lnSpc>
            </a:pPr>
            <a:r>
              <a:rPr lang="en-US" smtClean="0">
                <a:ea typeface="ＭＳ Ｐゴシック"/>
                <a:cs typeface="ＭＳ Ｐゴシック"/>
              </a:rPr>
              <a:t>What </a:t>
            </a:r>
            <a:r>
              <a:rPr lang="en-US" b="1" smtClean="0">
                <a:ea typeface="ＭＳ Ｐゴシック"/>
                <a:cs typeface="ＭＳ Ｐゴシック"/>
              </a:rPr>
              <a:t>role</a:t>
            </a:r>
            <a:r>
              <a:rPr lang="en-US" smtClean="0">
                <a:ea typeface="ＭＳ Ｐゴシック"/>
                <a:cs typeface="ＭＳ Ｐゴシック"/>
              </a:rPr>
              <a:t> can universities play in improving sustainability indicators practice? How can courses and programs be made more </a:t>
            </a:r>
            <a:r>
              <a:rPr lang="en-US" b="1" smtClean="0">
                <a:ea typeface="ＭＳ Ｐゴシック"/>
                <a:cs typeface="ＭＳ Ｐゴシック"/>
              </a:rPr>
              <a:t>useful</a:t>
            </a:r>
            <a:r>
              <a:rPr lang="en-US" smtClean="0">
                <a:ea typeface="ＭＳ Ｐゴシック"/>
                <a:cs typeface="ＭＳ Ｐゴシック"/>
              </a:rPr>
              <a:t> to working professionals (and others) who use sustainability indicators?</a:t>
            </a:r>
          </a:p>
          <a:p>
            <a:pPr eaLnBrk="1" hangingPunct="1">
              <a:lnSpc>
                <a:spcPct val="90000"/>
              </a:lnSpc>
            </a:pPr>
            <a:r>
              <a:rPr lang="en-US" smtClean="0">
                <a:ea typeface="ＭＳ Ｐゴシック"/>
                <a:cs typeface="ＭＳ Ｐゴシック"/>
              </a:rPr>
              <a:t>What should be  included in university courses on sustainability assessment, both in terms of </a:t>
            </a:r>
            <a:r>
              <a:rPr lang="en-US" b="1" smtClean="0">
                <a:ea typeface="ＭＳ Ｐゴシック"/>
                <a:cs typeface="ＭＳ Ｐゴシック"/>
              </a:rPr>
              <a:t>content</a:t>
            </a:r>
            <a:r>
              <a:rPr lang="en-US" smtClean="0">
                <a:ea typeface="ＭＳ Ｐゴシック"/>
                <a:cs typeface="ＭＳ Ｐゴシック"/>
              </a:rPr>
              <a:t> and in terms of the </a:t>
            </a:r>
            <a:r>
              <a:rPr lang="en-US" b="1" smtClean="0">
                <a:ea typeface="ＭＳ Ｐゴシック"/>
                <a:cs typeface="ＭＳ Ｐゴシック"/>
              </a:rPr>
              <a:t>skills or literacies</a:t>
            </a:r>
            <a:r>
              <a:rPr lang="en-US" smtClean="0">
                <a:ea typeface="ＭＳ Ｐゴシック"/>
                <a:cs typeface="ＭＳ Ｐゴシック"/>
              </a:rPr>
              <a:t> to be developed?</a:t>
            </a:r>
          </a:p>
          <a:p>
            <a:pPr eaLnBrk="1" hangingPunct="1">
              <a:lnSpc>
                <a:spcPct val="90000"/>
              </a:lnSpc>
            </a:pPr>
            <a:r>
              <a:rPr lang="en-US" smtClean="0">
                <a:ea typeface="ＭＳ Ｐゴシック"/>
                <a:cs typeface="ＭＳ Ｐゴシック"/>
              </a:rPr>
              <a:t>What </a:t>
            </a:r>
            <a:r>
              <a:rPr lang="en-US" b="1" smtClean="0">
                <a:ea typeface="ＭＳ Ｐゴシック"/>
                <a:cs typeface="ＭＳ Ｐゴシック"/>
              </a:rPr>
              <a:t>techniques, methods</a:t>
            </a:r>
            <a:r>
              <a:rPr lang="en-US" smtClean="0">
                <a:ea typeface="ＭＳ Ｐゴシック"/>
                <a:cs typeface="ＭＳ Ｐゴシック"/>
              </a:rPr>
              <a:t> </a:t>
            </a:r>
            <a:r>
              <a:rPr lang="en-US" b="1" smtClean="0">
                <a:ea typeface="ＭＳ Ｐゴシック"/>
                <a:cs typeface="ＭＳ Ｐゴシック"/>
              </a:rPr>
              <a:t>and media</a:t>
            </a:r>
            <a:r>
              <a:rPr lang="en-US" smtClean="0">
                <a:ea typeface="ＭＳ Ｐゴシック"/>
                <a:cs typeface="ＭＳ Ｐゴシック"/>
              </a:rPr>
              <a:t> could help improve the delivery of courses?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7"/>
          <p:cNvSpPr>
            <a:spLocks noGrp="1"/>
          </p:cNvSpPr>
          <p:nvPr>
            <p:ph type="sldNum" sz="quarter" idx="12"/>
          </p:nvPr>
        </p:nvSpPr>
        <p:spPr bwMode="auto">
          <a:noFill/>
          <a:ln>
            <a:miter lim="800000"/>
            <a:headEnd/>
            <a:tailEnd/>
          </a:ln>
        </p:spPr>
        <p:txBody>
          <a:bodyPr/>
          <a:lstStyle/>
          <a:p>
            <a:fld id="{8F40891E-635A-49FC-9D0B-1FF866CC26DE}" type="slidenum">
              <a:rPr lang="en-CA" smtClean="0">
                <a:latin typeface="Constantia" pitchFamily="18" charset="0"/>
                <a:ea typeface="ＭＳ Ｐゴシック"/>
                <a:cs typeface="ＭＳ Ｐゴシック"/>
              </a:rPr>
              <a:pPr/>
              <a:t>4</a:t>
            </a:fld>
            <a:r>
              <a:rPr lang="en-CA" smtClean="0">
                <a:latin typeface="Constantia" pitchFamily="18" charset="0"/>
                <a:ea typeface="ＭＳ Ｐゴシック"/>
                <a:cs typeface="ＭＳ Ｐゴシック"/>
              </a:rPr>
              <a:t> of 12</a:t>
            </a:r>
          </a:p>
        </p:txBody>
      </p:sp>
      <p:sp>
        <p:nvSpPr>
          <p:cNvPr id="21506" name="Rectangle 2"/>
          <p:cNvSpPr>
            <a:spLocks noGrp="1"/>
          </p:cNvSpPr>
          <p:nvPr>
            <p:ph type="title"/>
          </p:nvPr>
        </p:nvSpPr>
        <p:spPr/>
        <p:txBody>
          <a:bodyPr/>
          <a:lstStyle/>
          <a:p>
            <a:r>
              <a:rPr lang="en-US" smtClean="0">
                <a:latin typeface="Cooper Black"/>
                <a:ea typeface="ＭＳ Ｐゴシック"/>
                <a:cs typeface="ＭＳ Ｐゴシック"/>
              </a:rPr>
              <a:t>Teaching &amp; learning sustainability indicators</a:t>
            </a:r>
          </a:p>
        </p:txBody>
      </p:sp>
      <p:pic>
        <p:nvPicPr>
          <p:cNvPr id="21507" name="Picture 5"/>
          <p:cNvPicPr>
            <a:picLocks noChangeAspect="1" noChangeArrowheads="1"/>
          </p:cNvPicPr>
          <p:nvPr/>
        </p:nvPicPr>
        <p:blipFill>
          <a:blip r:embed="rId3"/>
          <a:srcRect/>
          <a:stretch>
            <a:fillRect/>
          </a:stretch>
        </p:blipFill>
        <p:spPr bwMode="auto">
          <a:xfrm>
            <a:off x="457200" y="2324100"/>
            <a:ext cx="4114800" cy="3562350"/>
          </a:xfrm>
          <a:prstGeom prst="rect">
            <a:avLst/>
          </a:prstGeom>
          <a:noFill/>
          <a:ln w="9525">
            <a:noFill/>
            <a:miter lim="800000"/>
            <a:headEnd/>
            <a:tailEnd/>
          </a:ln>
        </p:spPr>
      </p:pic>
      <p:pic>
        <p:nvPicPr>
          <p:cNvPr id="21508" name="Picture 6"/>
          <p:cNvPicPr>
            <a:picLocks noChangeAspect="1" noChangeArrowheads="1"/>
          </p:cNvPicPr>
          <p:nvPr/>
        </p:nvPicPr>
        <p:blipFill>
          <a:blip r:embed="rId4"/>
          <a:srcRect/>
          <a:stretch>
            <a:fillRect/>
          </a:stretch>
        </p:blipFill>
        <p:spPr bwMode="auto">
          <a:xfrm>
            <a:off x="5140325" y="1879600"/>
            <a:ext cx="3657600" cy="460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17"/>
          <p:cNvSpPr>
            <a:spLocks noGrp="1"/>
          </p:cNvSpPr>
          <p:nvPr>
            <p:ph type="sldNum" sz="quarter" idx="12"/>
          </p:nvPr>
        </p:nvSpPr>
        <p:spPr bwMode="auto">
          <a:noFill/>
          <a:ln>
            <a:miter lim="800000"/>
            <a:headEnd/>
            <a:tailEnd/>
          </a:ln>
        </p:spPr>
        <p:txBody>
          <a:bodyPr/>
          <a:lstStyle/>
          <a:p>
            <a:fld id="{17D39427-6D3F-4FF5-A945-9BCAB0FEC8B1}" type="slidenum">
              <a:rPr lang="en-CA" smtClean="0">
                <a:latin typeface="Constantia" pitchFamily="18" charset="0"/>
                <a:ea typeface="ＭＳ Ｐゴシック"/>
                <a:cs typeface="ＭＳ Ｐゴシック"/>
              </a:rPr>
              <a:pPr/>
              <a:t>5</a:t>
            </a:fld>
            <a:r>
              <a:rPr lang="en-CA" smtClean="0">
                <a:latin typeface="Constantia" pitchFamily="18" charset="0"/>
                <a:ea typeface="ＭＳ Ｐゴシック"/>
                <a:cs typeface="ＭＳ Ｐゴシック"/>
              </a:rPr>
              <a:t> of 12</a:t>
            </a:r>
          </a:p>
        </p:txBody>
      </p:sp>
      <p:sp>
        <p:nvSpPr>
          <p:cNvPr id="23554" name="Title 1"/>
          <p:cNvSpPr>
            <a:spLocks noGrp="1"/>
          </p:cNvSpPr>
          <p:nvPr>
            <p:ph type="title"/>
          </p:nvPr>
        </p:nvSpPr>
        <p:spPr/>
        <p:txBody>
          <a:bodyPr/>
          <a:lstStyle/>
          <a:p>
            <a:pPr eaLnBrk="1" hangingPunct="1"/>
            <a:r>
              <a:rPr lang="en-US" sz="3200" b="1" smtClean="0">
                <a:latin typeface="Cooper Black"/>
                <a:ea typeface="ＭＳ Ｐゴシック"/>
                <a:cs typeface="ＭＳ Ｐゴシック"/>
              </a:rPr>
              <a:t>“Sustainability Assessment for Cities” (background)</a:t>
            </a:r>
            <a:endParaRPr lang="en-US" sz="2300" b="1" smtClean="0">
              <a:latin typeface="Cooper Black"/>
              <a:ea typeface="ＭＳ Ｐゴシック"/>
              <a:cs typeface="ＭＳ Ｐゴシック"/>
            </a:endParaRPr>
          </a:p>
        </p:txBody>
      </p:sp>
      <p:sp>
        <p:nvSpPr>
          <p:cNvPr id="23555" name="Content Placeholder 2"/>
          <p:cNvSpPr>
            <a:spLocks noGrp="1"/>
          </p:cNvSpPr>
          <p:nvPr>
            <p:ph sz="half" idx="1"/>
          </p:nvPr>
        </p:nvSpPr>
        <p:spPr>
          <a:xfrm>
            <a:off x="4648200" y="1935163"/>
            <a:ext cx="4038600" cy="4389437"/>
          </a:xfrm>
        </p:spPr>
        <p:txBody>
          <a:bodyPr/>
          <a:lstStyle/>
          <a:p>
            <a:pPr eaLnBrk="1" hangingPunct="1">
              <a:buClr>
                <a:srgbClr val="7E9632"/>
              </a:buClr>
              <a:buFont typeface="Wingdings" pitchFamily="2" charset="2"/>
              <a:buChar char="Ø"/>
            </a:pPr>
            <a:endParaRPr lang="en-US" sz="2000" smtClean="0">
              <a:ea typeface="ＭＳ Ｐゴシック"/>
              <a:cs typeface="ＭＳ Ｐゴシック"/>
            </a:endParaRPr>
          </a:p>
          <a:p>
            <a:pPr eaLnBrk="1" hangingPunct="1">
              <a:buClr>
                <a:srgbClr val="7E9632"/>
              </a:buClr>
              <a:buFont typeface="Wingdings" pitchFamily="2" charset="2"/>
              <a:buChar char="Ø"/>
            </a:pPr>
            <a:endParaRPr lang="en-US" sz="2000" smtClean="0">
              <a:ea typeface="ＭＳ Ｐゴシック"/>
              <a:cs typeface="ＭＳ Ｐゴシック"/>
            </a:endParaRPr>
          </a:p>
          <a:p>
            <a:pPr eaLnBrk="1" hangingPunct="1">
              <a:buClr>
                <a:srgbClr val="7E9632"/>
              </a:buClr>
              <a:buFont typeface="Wingdings" pitchFamily="2" charset="2"/>
              <a:buChar char="Ø"/>
            </a:pPr>
            <a:endParaRPr lang="en-US" sz="2000" smtClean="0">
              <a:ea typeface="ＭＳ Ｐゴシック"/>
              <a:cs typeface="ＭＳ Ｐゴシック"/>
            </a:endParaRPr>
          </a:p>
          <a:p>
            <a:pPr eaLnBrk="1" hangingPunct="1">
              <a:buClr>
                <a:srgbClr val="7E9632"/>
              </a:buClr>
              <a:buFont typeface="Wingdings" pitchFamily="2" charset="2"/>
              <a:buChar char="•"/>
            </a:pPr>
            <a:endParaRPr lang="en-US" sz="2000" smtClean="0">
              <a:ea typeface="ＭＳ Ｐゴシック"/>
              <a:cs typeface="ＭＳ Ｐゴシック"/>
            </a:endParaRPr>
          </a:p>
          <a:p>
            <a:pPr eaLnBrk="1" hangingPunct="1">
              <a:buClr>
                <a:srgbClr val="7E9632"/>
              </a:buClr>
              <a:buFont typeface="Wingdings" pitchFamily="2" charset="2"/>
              <a:buChar char="Ø"/>
            </a:pPr>
            <a:endParaRPr lang="en-US" sz="2000" smtClean="0">
              <a:ea typeface="ＭＳ Ｐゴシック"/>
              <a:cs typeface="ＭＳ Ｐゴシック"/>
            </a:endParaRPr>
          </a:p>
        </p:txBody>
      </p:sp>
      <p:pic>
        <p:nvPicPr>
          <p:cNvPr id="23556" name="Picture 4" descr="rvu_horizontal.jpg"/>
          <p:cNvPicPr>
            <a:picLocks noChangeAspect="1"/>
          </p:cNvPicPr>
          <p:nvPr/>
        </p:nvPicPr>
        <p:blipFill>
          <a:blip r:embed="rId3"/>
          <a:srcRect/>
          <a:stretch>
            <a:fillRect/>
          </a:stretch>
        </p:blipFill>
        <p:spPr bwMode="auto">
          <a:xfrm>
            <a:off x="3209925" y="5591175"/>
            <a:ext cx="5934075" cy="1266825"/>
          </a:xfrm>
          <a:prstGeom prst="rect">
            <a:avLst/>
          </a:prstGeom>
          <a:noFill/>
          <a:ln w="9525">
            <a:noFill/>
            <a:miter lim="800000"/>
            <a:headEnd/>
            <a:tailEnd/>
          </a:ln>
        </p:spPr>
      </p:pic>
      <p:pic>
        <p:nvPicPr>
          <p:cNvPr id="23557" name="Picture 2"/>
          <p:cNvPicPr>
            <a:picLocks noChangeAspect="1" noChangeArrowheads="1"/>
          </p:cNvPicPr>
          <p:nvPr/>
        </p:nvPicPr>
        <p:blipFill>
          <a:blip r:embed="rId4"/>
          <a:srcRect/>
          <a:stretch>
            <a:fillRect/>
          </a:stretch>
        </p:blipFill>
        <p:spPr bwMode="auto">
          <a:xfrm>
            <a:off x="6116638" y="1935163"/>
            <a:ext cx="2570162" cy="3656012"/>
          </a:xfrm>
          <a:prstGeom prst="rect">
            <a:avLst/>
          </a:prstGeom>
          <a:noFill/>
          <a:ln w="9525">
            <a:noFill/>
            <a:miter lim="800000"/>
            <a:headEnd/>
            <a:tailEnd/>
          </a:ln>
        </p:spPr>
      </p:pic>
      <p:sp>
        <p:nvSpPr>
          <p:cNvPr id="23558" name="Rectangle 1030"/>
          <p:cNvSpPr>
            <a:spLocks noGrp="1"/>
          </p:cNvSpPr>
          <p:nvPr>
            <p:ph type="body" sz="half" idx="4294967295"/>
          </p:nvPr>
        </p:nvSpPr>
        <p:spPr>
          <a:xfrm>
            <a:off x="457200" y="1935163"/>
            <a:ext cx="5372100" cy="4389437"/>
          </a:xfrm>
        </p:spPr>
        <p:txBody>
          <a:bodyPr/>
          <a:lstStyle/>
          <a:p>
            <a:r>
              <a:rPr lang="en-US" sz="2200" smtClean="0">
                <a:ea typeface="ＭＳ Ｐゴシック"/>
                <a:cs typeface="ＭＳ Ｐゴシック"/>
              </a:rPr>
              <a:t>Successes and challenges of RVu (UN Habitat) participatory regional indicators process </a:t>
            </a:r>
          </a:p>
          <a:p>
            <a:pPr lvl="1"/>
            <a:r>
              <a:rPr lang="en-US" sz="2000" smtClean="0">
                <a:ea typeface="ＭＳ Ｐゴシック"/>
              </a:rPr>
              <a:t>See </a:t>
            </a:r>
            <a:r>
              <a:rPr lang="en-US" sz="2000" smtClean="0">
                <a:ea typeface="ＭＳ Ｐゴシック"/>
                <a:hlinkClick r:id="rId5"/>
              </a:rPr>
              <a:t>http://www.rvu.ca</a:t>
            </a:r>
            <a:r>
              <a:rPr lang="en-US" sz="2000" smtClean="0">
                <a:ea typeface="ＭＳ Ｐゴシック"/>
              </a:rPr>
              <a:t> </a:t>
            </a:r>
          </a:p>
          <a:p>
            <a:pPr lvl="1"/>
            <a:endParaRPr lang="en-US" sz="2000" smtClean="0">
              <a:ea typeface="ＭＳ Ｐゴシック"/>
            </a:endParaRPr>
          </a:p>
          <a:p>
            <a:pPr eaLnBrk="1" hangingPunct="1">
              <a:spcBef>
                <a:spcPct val="0"/>
              </a:spcBef>
            </a:pPr>
            <a:r>
              <a:rPr lang="en-CA" sz="2200" smtClean="0">
                <a:ea typeface="ＭＳ Ｐゴシック"/>
                <a:cs typeface="ＭＳ Ｐゴシック"/>
              </a:rPr>
              <a:t>“Time to take a step back from the policy implementation front lines to work first on generating a regional aptitude for indicators, their value and uses”</a:t>
            </a:r>
            <a:endParaRPr lang="en-US" sz="2200" smtClean="0">
              <a:ea typeface="ＭＳ Ｐゴシック"/>
              <a:cs typeface="ＭＳ Ｐゴシック"/>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7"/>
          <p:cNvSpPr>
            <a:spLocks noGrp="1"/>
          </p:cNvSpPr>
          <p:nvPr>
            <p:ph type="sldNum" sz="quarter" idx="12"/>
          </p:nvPr>
        </p:nvSpPr>
        <p:spPr bwMode="auto">
          <a:noFill/>
          <a:ln>
            <a:miter lim="800000"/>
            <a:headEnd/>
            <a:tailEnd/>
          </a:ln>
        </p:spPr>
        <p:txBody>
          <a:bodyPr/>
          <a:lstStyle/>
          <a:p>
            <a:fld id="{2B0B3079-8375-4680-83FD-5272D8CAC972}" type="slidenum">
              <a:rPr lang="en-CA" smtClean="0">
                <a:latin typeface="Constantia" pitchFamily="18" charset="0"/>
                <a:ea typeface="ＭＳ Ｐゴシック"/>
                <a:cs typeface="ＭＳ Ｐゴシック"/>
              </a:rPr>
              <a:pPr/>
              <a:t>6</a:t>
            </a:fld>
            <a:r>
              <a:rPr lang="en-CA" smtClean="0">
                <a:latin typeface="Constantia" pitchFamily="18" charset="0"/>
                <a:ea typeface="ＭＳ Ｐゴシック"/>
                <a:cs typeface="ＭＳ Ｐゴシック"/>
              </a:rPr>
              <a:t> of 12</a:t>
            </a:r>
          </a:p>
        </p:txBody>
      </p:sp>
      <p:sp>
        <p:nvSpPr>
          <p:cNvPr id="25602" name="Title 1"/>
          <p:cNvSpPr>
            <a:spLocks noGrp="1"/>
          </p:cNvSpPr>
          <p:nvPr>
            <p:ph type="title"/>
          </p:nvPr>
        </p:nvSpPr>
        <p:spPr/>
        <p:txBody>
          <a:bodyPr/>
          <a:lstStyle/>
          <a:p>
            <a:pPr eaLnBrk="1" hangingPunct="1"/>
            <a:r>
              <a:rPr lang="en-US" sz="3600" b="1" smtClean="0">
                <a:latin typeface="Cooper Black"/>
                <a:ea typeface="ＭＳ Ｐゴシック"/>
                <a:cs typeface="ＭＳ Ｐゴシック"/>
              </a:rPr>
              <a:t>Sustainability indicators challenges </a:t>
            </a:r>
            <a:r>
              <a:rPr lang="en-US" sz="3200" b="1" smtClean="0">
                <a:latin typeface="Cooper Black"/>
                <a:ea typeface="ＭＳ Ｐゴシック"/>
                <a:cs typeface="ＭＳ Ｐゴシック"/>
              </a:rPr>
              <a:t>(feedback on RVu process)</a:t>
            </a:r>
            <a:endParaRPr lang="en-US" sz="2300" b="1" smtClean="0">
              <a:latin typeface="Cooper Black"/>
              <a:ea typeface="ＭＳ Ｐゴシック"/>
              <a:cs typeface="ＭＳ Ｐゴシック"/>
            </a:endParaRPr>
          </a:p>
        </p:txBody>
      </p:sp>
      <p:sp>
        <p:nvSpPr>
          <p:cNvPr id="25603" name="Content Placeholder 2"/>
          <p:cNvSpPr>
            <a:spLocks noGrp="1"/>
          </p:cNvSpPr>
          <p:nvPr>
            <p:ph sz="half" idx="2"/>
          </p:nvPr>
        </p:nvSpPr>
        <p:spPr/>
        <p:txBody>
          <a:bodyPr/>
          <a:lstStyle/>
          <a:p>
            <a:pPr eaLnBrk="1" hangingPunct="1">
              <a:buClr>
                <a:srgbClr val="7E9632"/>
              </a:buClr>
              <a:buFont typeface="Wingdings" pitchFamily="2" charset="2"/>
              <a:buChar char="Ø"/>
            </a:pPr>
            <a:endParaRPr lang="en-US" sz="2000" smtClean="0">
              <a:ea typeface="ＭＳ Ｐゴシック"/>
              <a:cs typeface="ＭＳ Ｐゴシック"/>
            </a:endParaRPr>
          </a:p>
          <a:p>
            <a:pPr eaLnBrk="1" hangingPunct="1">
              <a:buClr>
                <a:srgbClr val="7E9632"/>
              </a:buClr>
              <a:buFont typeface="Wingdings" pitchFamily="2" charset="2"/>
              <a:buChar char="Ø"/>
            </a:pPr>
            <a:endParaRPr lang="en-US" sz="2000" smtClean="0">
              <a:ea typeface="ＭＳ Ｐゴシック"/>
              <a:cs typeface="ＭＳ Ｐゴシック"/>
            </a:endParaRPr>
          </a:p>
          <a:p>
            <a:pPr eaLnBrk="1" hangingPunct="1">
              <a:buClr>
                <a:srgbClr val="7E9632"/>
              </a:buClr>
              <a:buFont typeface="Wingdings" pitchFamily="2" charset="2"/>
              <a:buChar char="Ø"/>
            </a:pPr>
            <a:endParaRPr lang="en-US" sz="2000" smtClean="0">
              <a:ea typeface="ＭＳ Ｐゴシック"/>
              <a:cs typeface="ＭＳ Ｐゴシック"/>
            </a:endParaRPr>
          </a:p>
          <a:p>
            <a:pPr eaLnBrk="1" hangingPunct="1">
              <a:buClr>
                <a:srgbClr val="7E9632"/>
              </a:buClr>
              <a:buFont typeface="Wingdings" pitchFamily="2" charset="2"/>
              <a:buChar char="•"/>
            </a:pPr>
            <a:endParaRPr lang="en-US" sz="2000" smtClean="0">
              <a:ea typeface="ＭＳ Ｐゴシック"/>
              <a:cs typeface="ＭＳ Ｐゴシック"/>
            </a:endParaRPr>
          </a:p>
          <a:p>
            <a:pPr eaLnBrk="1" hangingPunct="1">
              <a:buClr>
                <a:srgbClr val="7E9632"/>
              </a:buClr>
              <a:buFont typeface="Wingdings" pitchFamily="2" charset="2"/>
              <a:buChar char="Ø"/>
            </a:pPr>
            <a:endParaRPr lang="en-US" sz="2000" smtClean="0">
              <a:ea typeface="ＭＳ Ｐゴシック"/>
              <a:cs typeface="ＭＳ Ｐゴシック"/>
            </a:endParaRPr>
          </a:p>
        </p:txBody>
      </p:sp>
      <p:pic>
        <p:nvPicPr>
          <p:cNvPr id="25604" name="Picture 4" descr="rvu_horizontal.jpg"/>
          <p:cNvPicPr>
            <a:picLocks noChangeAspect="1"/>
          </p:cNvPicPr>
          <p:nvPr/>
        </p:nvPicPr>
        <p:blipFill>
          <a:blip r:embed="rId3"/>
          <a:srcRect/>
          <a:stretch>
            <a:fillRect/>
          </a:stretch>
        </p:blipFill>
        <p:spPr bwMode="auto">
          <a:xfrm>
            <a:off x="3209925" y="5591175"/>
            <a:ext cx="5934075" cy="1266825"/>
          </a:xfrm>
          <a:prstGeom prst="rect">
            <a:avLst/>
          </a:prstGeom>
          <a:noFill/>
          <a:ln w="9525">
            <a:noFill/>
            <a:miter lim="800000"/>
            <a:headEnd/>
            <a:tailEnd/>
          </a:ln>
        </p:spPr>
      </p:pic>
      <p:pic>
        <p:nvPicPr>
          <p:cNvPr id="25605" name="Picture 2"/>
          <p:cNvPicPr>
            <a:picLocks noChangeAspect="1" noChangeArrowheads="1"/>
          </p:cNvPicPr>
          <p:nvPr/>
        </p:nvPicPr>
        <p:blipFill>
          <a:blip r:embed="rId4"/>
          <a:srcRect/>
          <a:stretch>
            <a:fillRect/>
          </a:stretch>
        </p:blipFill>
        <p:spPr bwMode="auto">
          <a:xfrm>
            <a:off x="6116638" y="1935163"/>
            <a:ext cx="2570162" cy="3656012"/>
          </a:xfrm>
          <a:prstGeom prst="rect">
            <a:avLst/>
          </a:prstGeom>
          <a:noFill/>
          <a:ln w="9525">
            <a:noFill/>
            <a:miter lim="800000"/>
            <a:headEnd/>
            <a:tailEnd/>
          </a:ln>
        </p:spPr>
      </p:pic>
      <p:sp>
        <p:nvSpPr>
          <p:cNvPr id="25606" name="Rectangle 6"/>
          <p:cNvSpPr>
            <a:spLocks noGrp="1"/>
          </p:cNvSpPr>
          <p:nvPr>
            <p:ph type="body" sz="half" idx="1"/>
          </p:nvPr>
        </p:nvSpPr>
        <p:spPr>
          <a:xfrm>
            <a:off x="457200" y="1935163"/>
            <a:ext cx="5403850" cy="4389437"/>
          </a:xfrm>
        </p:spPr>
        <p:txBody>
          <a:bodyPr/>
          <a:lstStyle/>
          <a:p>
            <a:r>
              <a:rPr lang="en-CA" sz="1600" smtClean="0">
                <a:ea typeface="ＭＳ Ｐゴシック"/>
                <a:cs typeface="ＭＳ Ｐゴシック"/>
              </a:rPr>
              <a:t>“If … you asked me to cooperate in this exercise, I would say no, they have raised the bar so high that this is an absolute no-win for me. No matter what comes out, I’m going to be the problem.” (Former City Councillor)</a:t>
            </a:r>
          </a:p>
          <a:p>
            <a:pPr>
              <a:buFont typeface="Wingdings 2" pitchFamily="18" charset="2"/>
              <a:buNone/>
            </a:pPr>
            <a:endParaRPr lang="en-CA" sz="1600" smtClean="0">
              <a:ea typeface="ＭＳ Ｐゴシック"/>
              <a:cs typeface="ＭＳ Ｐゴシック"/>
            </a:endParaRPr>
          </a:p>
          <a:p>
            <a:r>
              <a:rPr lang="en-CA" sz="1600" smtClean="0">
                <a:ea typeface="ＭＳ Ｐゴシック"/>
                <a:cs typeface="ＭＳ Ｐゴシック"/>
              </a:rPr>
              <a:t>“Indicators and actions are quite different things … you can present indicators, that doesn’t mean people are going to act on them. There are all kinds of indicators out there, and at some point you have to make the political decision which is trading off one set of principles and values and another.” (Active City Councillor)</a:t>
            </a:r>
          </a:p>
          <a:p>
            <a:endParaRPr lang="en-US" sz="1600" smtClean="0">
              <a:ea typeface="ＭＳ Ｐゴシック"/>
              <a:cs typeface="ＭＳ Ｐゴシック"/>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7"/>
          <p:cNvSpPr>
            <a:spLocks noGrp="1"/>
          </p:cNvSpPr>
          <p:nvPr>
            <p:ph type="sldNum" sz="quarter" idx="12"/>
          </p:nvPr>
        </p:nvSpPr>
        <p:spPr bwMode="auto">
          <a:noFill/>
          <a:ln>
            <a:miter lim="800000"/>
            <a:headEnd/>
            <a:tailEnd/>
          </a:ln>
        </p:spPr>
        <p:txBody>
          <a:bodyPr/>
          <a:lstStyle/>
          <a:p>
            <a:fld id="{D9390E76-CB96-4CC5-9C23-2F7308922B14}" type="slidenum">
              <a:rPr lang="en-CA" smtClean="0">
                <a:latin typeface="Constantia" pitchFamily="18" charset="0"/>
                <a:ea typeface="ＭＳ Ｐゴシック"/>
                <a:cs typeface="ＭＳ Ｐゴシック"/>
              </a:rPr>
              <a:pPr/>
              <a:t>7</a:t>
            </a:fld>
            <a:r>
              <a:rPr lang="en-CA" smtClean="0">
                <a:latin typeface="Constantia" pitchFamily="18" charset="0"/>
                <a:ea typeface="ＭＳ Ｐゴシック"/>
                <a:cs typeface="ＭＳ Ｐゴシック"/>
              </a:rPr>
              <a:t> of 12</a:t>
            </a:r>
          </a:p>
        </p:txBody>
      </p:sp>
      <p:sp>
        <p:nvSpPr>
          <p:cNvPr id="27650" name="Title 1"/>
          <p:cNvSpPr>
            <a:spLocks noGrp="1"/>
          </p:cNvSpPr>
          <p:nvPr>
            <p:ph type="title"/>
          </p:nvPr>
        </p:nvSpPr>
        <p:spPr/>
        <p:txBody>
          <a:bodyPr/>
          <a:lstStyle/>
          <a:p>
            <a:pPr eaLnBrk="1" hangingPunct="1"/>
            <a:r>
              <a:rPr lang="en-CA" sz="3200" b="1" smtClean="0">
                <a:latin typeface="Cooper Black"/>
                <a:ea typeface="ＭＳ Ｐゴシック"/>
                <a:cs typeface="ＭＳ Ｐゴシック"/>
              </a:rPr>
              <a:t>“Sustainability Assessment for Cities” (features) </a:t>
            </a:r>
            <a:endParaRPr lang="en-CA" sz="2300" b="1" smtClean="0">
              <a:latin typeface="Cooper Black"/>
              <a:ea typeface="ＭＳ Ｐゴシック"/>
              <a:cs typeface="ＭＳ Ｐゴシック"/>
            </a:endParaRPr>
          </a:p>
        </p:txBody>
      </p:sp>
      <p:sp>
        <p:nvSpPr>
          <p:cNvPr id="27651" name="Content Placeholder 2"/>
          <p:cNvSpPr>
            <a:spLocks noGrp="1"/>
          </p:cNvSpPr>
          <p:nvPr>
            <p:ph idx="1"/>
          </p:nvPr>
        </p:nvSpPr>
        <p:spPr/>
        <p:txBody>
          <a:bodyPr/>
          <a:lstStyle/>
          <a:p>
            <a:pPr eaLnBrk="1" hangingPunct="1">
              <a:lnSpc>
                <a:spcPct val="90000"/>
              </a:lnSpc>
            </a:pPr>
            <a:r>
              <a:rPr lang="en-CA" b="1" smtClean="0">
                <a:ea typeface="ＭＳ Ｐゴシック"/>
                <a:cs typeface="ＭＳ Ｐゴシック"/>
              </a:rPr>
              <a:t>First course</a:t>
            </a:r>
            <a:r>
              <a:rPr lang="en-CA" smtClean="0">
                <a:ea typeface="ＭＳ Ｐゴシック"/>
                <a:cs typeface="ＭＳ Ｐゴシック"/>
              </a:rPr>
              <a:t> in sustainability indicators and assessment in BC </a:t>
            </a:r>
          </a:p>
          <a:p>
            <a:pPr eaLnBrk="1" hangingPunct="1">
              <a:lnSpc>
                <a:spcPct val="90000"/>
              </a:lnSpc>
            </a:pPr>
            <a:r>
              <a:rPr lang="en-CA" smtClean="0">
                <a:ea typeface="ＭＳ Ｐゴシック"/>
                <a:cs typeface="ＭＳ Ｐゴシック"/>
              </a:rPr>
              <a:t>Developed 2008-09 through </a:t>
            </a:r>
            <a:r>
              <a:rPr lang="en-CA" b="1" smtClean="0">
                <a:ea typeface="ＭＳ Ｐゴシック"/>
                <a:cs typeface="ＭＳ Ｐゴシック"/>
              </a:rPr>
              <a:t>collaboration</a:t>
            </a:r>
            <a:r>
              <a:rPr lang="en-CA" smtClean="0">
                <a:ea typeface="ＭＳ Ｐゴシック"/>
                <a:cs typeface="ＭＳ Ｐゴシック"/>
              </a:rPr>
              <a:t> of SFU, BCIT, UNBC, with an external review process</a:t>
            </a:r>
          </a:p>
          <a:p>
            <a:pPr eaLnBrk="1" hangingPunct="1">
              <a:lnSpc>
                <a:spcPct val="90000"/>
              </a:lnSpc>
            </a:pPr>
            <a:r>
              <a:rPr lang="en-CA" b="1" smtClean="0">
                <a:ea typeface="ＭＳ Ｐゴシック"/>
                <a:cs typeface="ＭＳ Ｐゴシック"/>
              </a:rPr>
              <a:t>Piloted </a:t>
            </a:r>
            <a:r>
              <a:rPr lang="en-CA" smtClean="0">
                <a:ea typeface="ＭＳ Ｐゴシック"/>
                <a:cs typeface="ＭＳ Ｐゴシック"/>
              </a:rPr>
              <a:t>in Summer 2009 as a 15-week graduate course, with both students and working professionals (15 students admitted, 10 completed the course)</a:t>
            </a:r>
          </a:p>
          <a:p>
            <a:pPr eaLnBrk="1" hangingPunct="1">
              <a:lnSpc>
                <a:spcPct val="90000"/>
              </a:lnSpc>
            </a:pPr>
            <a:r>
              <a:rPr lang="en-CA" b="1" smtClean="0">
                <a:ea typeface="ＭＳ Ｐゴシック"/>
                <a:cs typeface="ＭＳ Ｐゴシック"/>
              </a:rPr>
              <a:t>Fully online delivery</a:t>
            </a:r>
            <a:r>
              <a:rPr lang="en-CA" smtClean="0">
                <a:ea typeface="ＭＳ Ｐゴシック"/>
                <a:cs typeface="ＭＳ Ｐゴシック"/>
              </a:rPr>
              <a:t>, both synchronous and asynchronous learning using WebCT and Elive Open access curriculum via BC Campus SOL*R repository (see </a:t>
            </a:r>
            <a:r>
              <a:rPr lang="en-CA" smtClean="0">
                <a:ea typeface="ＭＳ Ｐゴシック"/>
                <a:cs typeface="ＭＳ Ｐゴシック"/>
                <a:hlinkClick r:id="rId3"/>
              </a:rPr>
              <a:t>http://solr.bccampus.ca/cms2/</a:t>
            </a:r>
            <a:r>
              <a:rPr lang="en-CA"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7"/>
          <p:cNvSpPr>
            <a:spLocks noGrp="1"/>
          </p:cNvSpPr>
          <p:nvPr>
            <p:ph type="sldNum" sz="quarter" idx="12"/>
          </p:nvPr>
        </p:nvSpPr>
        <p:spPr bwMode="auto">
          <a:noFill/>
          <a:ln>
            <a:miter lim="800000"/>
            <a:headEnd/>
            <a:tailEnd/>
          </a:ln>
        </p:spPr>
        <p:txBody>
          <a:bodyPr/>
          <a:lstStyle/>
          <a:p>
            <a:fld id="{5EC0A5BD-2ED7-4221-9D0A-178B8764B3BC}" type="slidenum">
              <a:rPr lang="en-CA" smtClean="0">
                <a:latin typeface="Constantia" pitchFamily="18" charset="0"/>
                <a:ea typeface="ＭＳ Ｐゴシック"/>
                <a:cs typeface="ＭＳ Ｐゴシック"/>
              </a:rPr>
              <a:pPr/>
              <a:t>8</a:t>
            </a:fld>
            <a:r>
              <a:rPr lang="en-CA" smtClean="0">
                <a:latin typeface="Constantia" pitchFamily="18" charset="0"/>
                <a:ea typeface="ＭＳ Ｐゴシック"/>
                <a:cs typeface="ＭＳ Ｐゴシック"/>
              </a:rPr>
              <a:t> of 12</a:t>
            </a:r>
          </a:p>
        </p:txBody>
      </p:sp>
      <p:sp>
        <p:nvSpPr>
          <p:cNvPr id="29698" name="Rectangle 2"/>
          <p:cNvSpPr>
            <a:spLocks noGrp="1"/>
          </p:cNvSpPr>
          <p:nvPr>
            <p:ph type="title"/>
          </p:nvPr>
        </p:nvSpPr>
        <p:spPr/>
        <p:txBody>
          <a:bodyPr/>
          <a:lstStyle/>
          <a:p>
            <a:r>
              <a:rPr lang="en-US" sz="3600" smtClean="0">
                <a:latin typeface="Cooper Black"/>
                <a:ea typeface="ＭＳ Ｐゴシック"/>
                <a:cs typeface="ＭＳ Ｐゴシック"/>
              </a:rPr>
              <a:t>Sustainability assessment course</a:t>
            </a:r>
            <a:r>
              <a:rPr lang="en-US" smtClean="0">
                <a:latin typeface="Cooper Black"/>
                <a:ea typeface="ＭＳ Ｐゴシック"/>
                <a:cs typeface="ＭＳ Ｐゴシック"/>
              </a:rPr>
              <a:t/>
            </a:r>
            <a:br>
              <a:rPr lang="en-US" smtClean="0">
                <a:latin typeface="Cooper Black"/>
                <a:ea typeface="ＭＳ Ｐゴシック"/>
                <a:cs typeface="ＭＳ Ｐゴシック"/>
              </a:rPr>
            </a:br>
            <a:r>
              <a:rPr lang="en-US" smtClean="0">
                <a:latin typeface="Cooper Black"/>
                <a:ea typeface="ＭＳ Ｐゴシック"/>
                <a:cs typeface="ＭＳ Ｐゴシック"/>
              </a:rPr>
              <a:t>(objectives)</a:t>
            </a:r>
          </a:p>
        </p:txBody>
      </p:sp>
      <p:sp>
        <p:nvSpPr>
          <p:cNvPr id="29699" name="Rectangle 3"/>
          <p:cNvSpPr>
            <a:spLocks noGrp="1"/>
          </p:cNvSpPr>
          <p:nvPr>
            <p:ph type="body" idx="1"/>
          </p:nvPr>
        </p:nvSpPr>
        <p:spPr/>
        <p:txBody>
          <a:bodyPr/>
          <a:lstStyle/>
          <a:p>
            <a:r>
              <a:rPr lang="en-US" sz="2200" smtClean="0">
                <a:ea typeface="ＭＳ Ｐゴシック"/>
                <a:cs typeface="ＭＳ Ｐゴシック"/>
              </a:rPr>
              <a:t>Build competencies in the areas of:</a:t>
            </a:r>
          </a:p>
          <a:p>
            <a:pPr lvl="1"/>
            <a:r>
              <a:rPr lang="en-US" sz="2000" smtClean="0">
                <a:ea typeface="ＭＳ Ｐゴシック"/>
              </a:rPr>
              <a:t>Indicators, assessment and performance measurement tools</a:t>
            </a:r>
          </a:p>
          <a:p>
            <a:pPr lvl="1"/>
            <a:r>
              <a:rPr lang="en-US" sz="2000" smtClean="0">
                <a:ea typeface="ＭＳ Ｐゴシック"/>
              </a:rPr>
              <a:t>Local sustainability and climate change strategies</a:t>
            </a:r>
          </a:p>
          <a:p>
            <a:pPr lvl="1"/>
            <a:r>
              <a:rPr lang="en-US" sz="2000" smtClean="0">
                <a:ea typeface="ＭＳ Ｐゴシック"/>
              </a:rPr>
              <a:t>Design, use and evaluation of indicators and assessment tools in planning and decision making</a:t>
            </a:r>
          </a:p>
          <a:p>
            <a:r>
              <a:rPr lang="en-US" sz="2200" smtClean="0">
                <a:ea typeface="ＭＳ Ｐゴシック"/>
                <a:cs typeface="ＭＳ Ｐゴシック"/>
              </a:rPr>
              <a:t>Explore the opportunities of online learning and promotion of (online) community development</a:t>
            </a:r>
          </a:p>
          <a:p>
            <a:r>
              <a:rPr lang="en-US" sz="2200" smtClean="0">
                <a:ea typeface="ＭＳ Ｐゴシック"/>
                <a:cs typeface="ＭＳ Ｐゴシック"/>
              </a:rPr>
              <a:t>Emphasize learner-centered approach</a:t>
            </a:r>
          </a:p>
          <a:p>
            <a:r>
              <a:rPr lang="en-US" sz="2200" smtClean="0">
                <a:ea typeface="ＭＳ Ｐゴシック"/>
                <a:cs typeface="ＭＳ Ｐゴシック"/>
              </a:rPr>
              <a:t>Integrate professional and academic learners</a:t>
            </a:r>
          </a:p>
          <a:p>
            <a:endParaRPr lang="en-US" sz="22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7"/>
          <p:cNvSpPr>
            <a:spLocks noGrp="1"/>
          </p:cNvSpPr>
          <p:nvPr>
            <p:ph type="sldNum" sz="quarter" idx="12"/>
          </p:nvPr>
        </p:nvSpPr>
        <p:spPr bwMode="auto">
          <a:noFill/>
          <a:ln>
            <a:miter lim="800000"/>
            <a:headEnd/>
            <a:tailEnd/>
          </a:ln>
        </p:spPr>
        <p:txBody>
          <a:bodyPr/>
          <a:lstStyle/>
          <a:p>
            <a:fld id="{73D2A5E6-2117-477B-8491-AAA44D06A79E}" type="slidenum">
              <a:rPr lang="en-CA" smtClean="0">
                <a:latin typeface="Constantia" pitchFamily="18" charset="0"/>
                <a:ea typeface="ＭＳ Ｐゴシック"/>
                <a:cs typeface="ＭＳ Ｐゴシック"/>
              </a:rPr>
              <a:pPr/>
              <a:t>9</a:t>
            </a:fld>
            <a:r>
              <a:rPr lang="en-CA" smtClean="0">
                <a:latin typeface="Constantia" pitchFamily="18" charset="0"/>
                <a:ea typeface="ＭＳ Ｐゴシック"/>
                <a:cs typeface="ＭＳ Ｐゴシック"/>
              </a:rPr>
              <a:t> of 12</a:t>
            </a:r>
          </a:p>
        </p:txBody>
      </p:sp>
      <p:pic>
        <p:nvPicPr>
          <p:cNvPr id="31746" name="Picture 6"/>
          <p:cNvPicPr>
            <a:picLocks noChangeAspect="1"/>
          </p:cNvPicPr>
          <p:nvPr/>
        </p:nvPicPr>
        <p:blipFill>
          <a:blip r:embed="rId3"/>
          <a:srcRect/>
          <a:stretch>
            <a:fillRect/>
          </a:stretch>
        </p:blipFill>
        <p:spPr bwMode="auto">
          <a:xfrm>
            <a:off x="4865688" y="488950"/>
            <a:ext cx="3959225" cy="3073400"/>
          </a:xfrm>
          <a:prstGeom prst="rect">
            <a:avLst/>
          </a:prstGeom>
          <a:noFill/>
          <a:ln w="9525">
            <a:noFill/>
            <a:miter lim="800000"/>
            <a:headEnd/>
            <a:tailEnd/>
          </a:ln>
        </p:spPr>
      </p:pic>
      <p:pic>
        <p:nvPicPr>
          <p:cNvPr id="31747" name="Picture 3"/>
          <p:cNvPicPr>
            <a:picLocks noChangeAspect="1" noChangeArrowheads="1"/>
          </p:cNvPicPr>
          <p:nvPr/>
        </p:nvPicPr>
        <p:blipFill>
          <a:blip r:embed="rId4"/>
          <a:srcRect/>
          <a:stretch>
            <a:fillRect/>
          </a:stretch>
        </p:blipFill>
        <p:spPr bwMode="auto">
          <a:xfrm>
            <a:off x="4865688" y="3700463"/>
            <a:ext cx="3959225" cy="2968625"/>
          </a:xfrm>
          <a:prstGeom prst="rect">
            <a:avLst/>
          </a:prstGeom>
          <a:noFill/>
          <a:ln w="9525">
            <a:noFill/>
            <a:miter lim="800000"/>
            <a:headEnd/>
            <a:tailEnd/>
          </a:ln>
        </p:spPr>
      </p:pic>
      <p:sp>
        <p:nvSpPr>
          <p:cNvPr id="31748" name="Rectangle 5"/>
          <p:cNvSpPr>
            <a:spLocks noGrp="1"/>
          </p:cNvSpPr>
          <p:nvPr>
            <p:ph type="title" idx="4294967295"/>
          </p:nvPr>
        </p:nvSpPr>
        <p:spPr>
          <a:xfrm>
            <a:off x="457200" y="266700"/>
            <a:ext cx="4408488" cy="1143000"/>
          </a:xfrm>
        </p:spPr>
        <p:txBody>
          <a:bodyPr/>
          <a:lstStyle/>
          <a:p>
            <a:r>
              <a:rPr lang="en-US" sz="2400" smtClean="0">
                <a:latin typeface="Cooper Black"/>
                <a:ea typeface="ＭＳ Ｐゴシック"/>
                <a:cs typeface="ＭＳ Ｐゴシック"/>
              </a:rPr>
              <a:t>(Student project examples)</a:t>
            </a:r>
            <a:endParaRPr lang="en-US" smtClean="0">
              <a:latin typeface="Cooper Black"/>
              <a:ea typeface="ＭＳ Ｐゴシック"/>
              <a:cs typeface="ＭＳ Ｐゴシック"/>
            </a:endParaRPr>
          </a:p>
        </p:txBody>
      </p:sp>
      <p:sp>
        <p:nvSpPr>
          <p:cNvPr id="31749" name="Rectangle 6"/>
          <p:cNvSpPr>
            <a:spLocks noGrp="1"/>
          </p:cNvSpPr>
          <p:nvPr>
            <p:ph type="body" idx="4294967295"/>
          </p:nvPr>
        </p:nvSpPr>
        <p:spPr>
          <a:xfrm>
            <a:off x="457200" y="1736725"/>
            <a:ext cx="4114800" cy="4389438"/>
          </a:xfrm>
        </p:spPr>
        <p:txBody>
          <a:bodyPr/>
          <a:lstStyle/>
          <a:p>
            <a:pPr>
              <a:lnSpc>
                <a:spcPct val="90000"/>
              </a:lnSpc>
            </a:pPr>
            <a:r>
              <a:rPr lang="en-US" sz="2200" smtClean="0">
                <a:ea typeface="ＭＳ Ｐゴシック"/>
                <a:cs typeface="ＭＳ Ｐゴシック"/>
              </a:rPr>
              <a:t>Students developed frameworks for:</a:t>
            </a:r>
          </a:p>
          <a:p>
            <a:pPr lvl="1">
              <a:lnSpc>
                <a:spcPct val="90000"/>
              </a:lnSpc>
            </a:pPr>
            <a:r>
              <a:rPr lang="en-US" sz="2000" smtClean="0">
                <a:ea typeface="ＭＳ Ｐゴシック"/>
              </a:rPr>
              <a:t>evaluating alternative energy options in BC accounting for  social, ecological and economic dimensions </a:t>
            </a:r>
          </a:p>
          <a:p>
            <a:pPr lvl="1">
              <a:lnSpc>
                <a:spcPct val="90000"/>
              </a:lnSpc>
            </a:pPr>
            <a:r>
              <a:rPr lang="en-US" sz="2000" smtClean="0">
                <a:ea typeface="ＭＳ Ｐゴシック"/>
              </a:rPr>
              <a:t>evaluating protected areas candidates in NWT</a:t>
            </a:r>
          </a:p>
          <a:p>
            <a:pPr lvl="1">
              <a:lnSpc>
                <a:spcPct val="90000"/>
              </a:lnSpc>
            </a:pPr>
            <a:r>
              <a:rPr lang="en-US" sz="2000" smtClean="0">
                <a:ea typeface="ＭＳ Ｐゴシック"/>
              </a:rPr>
              <a:t>assessing sustainability of summer camps in Windsor, ON</a:t>
            </a:r>
          </a:p>
          <a:p>
            <a:pPr>
              <a:lnSpc>
                <a:spcPct val="90000"/>
              </a:lnSpc>
            </a:pPr>
            <a:r>
              <a:rPr lang="en-US" sz="2200" smtClean="0">
                <a:ea typeface="ＭＳ Ｐゴシック"/>
                <a:cs typeface="ＭＳ Ｐゴシック"/>
              </a:rPr>
              <a:t>See </a:t>
            </a:r>
            <a:r>
              <a:rPr lang="en-US" sz="2200" smtClean="0">
                <a:ea typeface="ＭＳ Ｐゴシック"/>
                <a:cs typeface="ＭＳ Ｐゴシック"/>
                <a:hlinkClick r:id="rId5"/>
              </a:rPr>
              <a:t>http://www.rvu.ca</a:t>
            </a:r>
            <a:r>
              <a:rPr lang="en-US" sz="2200" smtClean="0">
                <a:ea typeface="ＭＳ Ｐゴシック"/>
                <a:cs typeface="ＭＳ Ｐゴシック"/>
              </a:rPr>
              <a:t> for these and other examples</a:t>
            </a:r>
          </a:p>
          <a:p>
            <a:pPr>
              <a:lnSpc>
                <a:spcPct val="90000"/>
              </a:lnSpc>
            </a:pPr>
            <a:endParaRPr lang="en-US" sz="2200" smtClean="0">
              <a:ea typeface="ＭＳ Ｐゴシック"/>
              <a:cs typeface="ＭＳ Ｐゴシック"/>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6899</TotalTime>
  <Words>1224</Words>
  <Application>Microsoft Office PowerPoint</Application>
  <PresentationFormat>On-screen Show (4:3)</PresentationFormat>
  <Paragraphs>117</Paragraphs>
  <Slides>12</Slides>
  <Notes>12</Notes>
  <HiddenSlides>1</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12</vt:i4>
      </vt:variant>
    </vt:vector>
  </HeadingPairs>
  <TitlesOfParts>
    <vt:vector size="24" baseType="lpstr">
      <vt:lpstr>Arial</vt:lpstr>
      <vt:lpstr>ＭＳ Ｐゴシック</vt:lpstr>
      <vt:lpstr>Cooper Black</vt:lpstr>
      <vt:lpstr>Constantia</vt:lpstr>
      <vt:lpstr>Wingdings 2</vt:lpstr>
      <vt:lpstr>Calibri</vt:lpstr>
      <vt:lpstr>Abadi MT Condensed Extra Bold</vt:lpstr>
      <vt:lpstr>Wingdings</vt:lpstr>
      <vt:lpstr>Flow</vt:lpstr>
      <vt:lpstr>Flow</vt:lpstr>
      <vt:lpstr>Flow</vt:lpstr>
      <vt:lpstr>Flow</vt:lpstr>
      <vt:lpstr>Teaching sustainability indicators: a dialogue in improving practice</vt:lpstr>
      <vt:lpstr>Workshop objectives</vt:lpstr>
      <vt:lpstr>Key Questions</vt:lpstr>
      <vt:lpstr>Teaching &amp; learning sustainability indicators</vt:lpstr>
      <vt:lpstr>“Sustainability Assessment for Cities” (background)</vt:lpstr>
      <vt:lpstr>Sustainability indicators challenges (feedback on RVu process)</vt:lpstr>
      <vt:lpstr>“Sustainability Assessment for Cities” (features) </vt:lpstr>
      <vt:lpstr>Sustainability assessment course (objectives)</vt:lpstr>
      <vt:lpstr>(Student project examples)</vt:lpstr>
      <vt:lpstr>Pilot evaluation </vt:lpstr>
      <vt:lpstr>Pilot Evaluation (testimonials) </vt:lpstr>
      <vt:lpstr>Discussion Questions</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Sustainability Indicators: A dialogue on improving practice</dc:title>
  <dc:subject>Abstract presentation design</dc:subject>
  <dc:creator>mega</dc:creator>
  <cp:keywords>abstract, rainbow, waves, wavy, colors, stripes, bold, red, purple, warm, hot, hip</cp:keywords>
  <dc:description>Abstract, colored wave pattern for multi-use presentations.</dc:description>
  <cp:lastModifiedBy>AVW-TELAV</cp:lastModifiedBy>
  <cp:revision>23</cp:revision>
  <dcterms:created xsi:type="dcterms:W3CDTF">2010-01-15T00:10:48Z</dcterms:created>
  <dcterms:modified xsi:type="dcterms:W3CDTF">2010-03-03T15:51:37Z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TC300033861033</vt:lpwstr>
  </property>
</Properties>
</file>