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526" r:id="rId2"/>
    <p:sldId id="559" r:id="rId3"/>
    <p:sldId id="528" r:id="rId4"/>
    <p:sldId id="530" r:id="rId5"/>
    <p:sldId id="550" r:id="rId6"/>
    <p:sldId id="377" r:id="rId7"/>
    <p:sldId id="379" r:id="rId8"/>
    <p:sldId id="378" r:id="rId9"/>
    <p:sldId id="376" r:id="rId10"/>
    <p:sldId id="407" r:id="rId11"/>
    <p:sldId id="557" r:id="rId12"/>
    <p:sldId id="533" r:id="rId13"/>
    <p:sldId id="534" r:id="rId14"/>
    <p:sldId id="457" r:id="rId15"/>
    <p:sldId id="560" r:id="rId16"/>
    <p:sldId id="555" r:id="rId17"/>
    <p:sldId id="549" r:id="rId18"/>
    <p:sldId id="513" r:id="rId19"/>
    <p:sldId id="546" r:id="rId20"/>
    <p:sldId id="548" r:id="rId21"/>
    <p:sldId id="556" r:id="rId22"/>
  </p:sldIdLst>
  <p:sldSz cx="9144000" cy="6858000" type="screen4x3"/>
  <p:notesSz cx="6858000" cy="9144000"/>
  <p:defaultTextStyle>
    <a:defPPr>
      <a:defRPr lang="en-CA"/>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66FF33"/>
    <a:srgbClr val="00FF00"/>
    <a:srgbClr val="66FFFF"/>
    <a:srgbClr val="FF0000"/>
    <a:srgbClr val="33CC33"/>
    <a:srgbClr val="008000"/>
    <a:srgbClr val="CC0000"/>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40" autoAdjust="0"/>
    <p:restoredTop sz="89983" autoAdjust="0"/>
  </p:normalViewPr>
  <p:slideViewPr>
    <p:cSldViewPr>
      <p:cViewPr varScale="1">
        <p:scale>
          <a:sx n="67" d="100"/>
          <a:sy n="67" d="100"/>
        </p:scale>
        <p:origin x="-1170" y="-9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CA"/>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CA"/>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CA"/>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42C87D6-5E0D-48E0-8FDD-D9EE9E7CE585}" type="slidenum">
              <a:rPr lang="en-CA"/>
              <a:pPr/>
              <a:t>‹#›</a:t>
            </a:fld>
            <a:endParaRPr lang="en-CA"/>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C82F48-6CC2-4D95-8B9C-B72968B7E83B}" type="slidenum">
              <a:rPr lang="en-CA"/>
              <a:pPr/>
              <a:t>2</a:t>
            </a:fld>
            <a:endParaRPr lang="en-CA"/>
          </a:p>
        </p:txBody>
      </p:sp>
      <p:sp>
        <p:nvSpPr>
          <p:cNvPr id="421890" name="Rectangle 2"/>
          <p:cNvSpPr>
            <a:spLocks noGrp="1" noRot="1" noChangeAspect="1" noChangeArrowheads="1" noTextEdit="1"/>
          </p:cNvSpPr>
          <p:nvPr>
            <p:ph type="sldImg"/>
          </p:nvPr>
        </p:nvSpPr>
        <p:spPr>
          <a:ln/>
        </p:spPr>
      </p:sp>
      <p:sp>
        <p:nvSpPr>
          <p:cNvPr id="42189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3EFE6C-C408-4C31-AA63-E5DBB6D4CE06}" type="slidenum">
              <a:rPr lang="en-US"/>
              <a:pPr/>
              <a:t>18</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587D9D-C107-47B7-83E4-F37FA23E6014}" type="slidenum">
              <a:rPr lang="en-CA"/>
              <a:pPr/>
              <a:t>3</a:t>
            </a:fld>
            <a:endParaRPr lang="en-CA"/>
          </a:p>
        </p:txBody>
      </p:sp>
      <p:sp>
        <p:nvSpPr>
          <p:cNvPr id="389122" name="Rectangle 2"/>
          <p:cNvSpPr>
            <a:spLocks noGrp="1" noRot="1" noChangeAspect="1" noChangeArrowheads="1" noTextEdit="1"/>
          </p:cNvSpPr>
          <p:nvPr>
            <p:ph type="sldImg"/>
          </p:nvPr>
        </p:nvSpPr>
        <p:spPr>
          <a:ln/>
        </p:spPr>
      </p:sp>
      <p:sp>
        <p:nvSpPr>
          <p:cNvPr id="389123" name="Rectangle 3"/>
          <p:cNvSpPr>
            <a:spLocks noGrp="1" noChangeArrowheads="1"/>
          </p:cNvSpPr>
          <p:nvPr>
            <p:ph type="body" idx="1"/>
          </p:nvPr>
        </p:nvSpPr>
        <p:spPr>
          <a:xfrm>
            <a:off x="685800" y="4343400"/>
            <a:ext cx="5486400" cy="4114800"/>
          </a:xfrm>
        </p:spPr>
        <p:txBody>
          <a:bodyPr/>
          <a:lstStyle/>
          <a:p>
            <a:r>
              <a:rPr lang="en-US"/>
              <a:t>The CIRS building will live within its biophysical means, and make its biophysical and human environment better than if it was not built. We will continuously study the environmental performance of building systems and human health, happiness and productivity in the building, with a goal of continuous improvement over time. Building inhabitants will be asked to sign a Sustainability Charter, committing them to work towards the sustainability goals of CIRS, in return for more control over their workspace and building operations and very high air quality.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A182BB-F6EA-482B-AD7C-E3C3F789674F}" type="slidenum">
              <a:rPr lang="en-CA"/>
              <a:pPr/>
              <a:t>6</a:t>
            </a:fld>
            <a:endParaRPr lang="en-CA"/>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197AF0-8C82-43EA-A665-C46F0E266BC3}" type="slidenum">
              <a:rPr lang="en-CA"/>
              <a:pPr/>
              <a:t>7</a:t>
            </a:fld>
            <a:endParaRPr lang="en-CA"/>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DC96FD-DD06-458E-BFE6-6F4B0BBAA96F}" type="slidenum">
              <a:rPr lang="en-CA"/>
              <a:pPr/>
              <a:t>8</a:t>
            </a:fld>
            <a:endParaRPr lang="en-CA"/>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F70BEC-DB28-46CC-8D73-5E72A1F4DF4C}" type="slidenum">
              <a:rPr lang="en-CA"/>
              <a:pPr/>
              <a:t>9</a:t>
            </a:fld>
            <a:endParaRPr lang="en-CA"/>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20D353-75BE-42B8-B348-776FD98CD7B8}" type="slidenum">
              <a:rPr lang="en-CA"/>
              <a:pPr/>
              <a:t>10</a:t>
            </a:fld>
            <a:endParaRPr lang="en-CA"/>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685800" y="4343400"/>
            <a:ext cx="5486400" cy="4114800"/>
          </a:xfrm>
        </p:spPr>
        <p:txBody>
          <a:bodyPr/>
          <a:lstStyle/>
          <a:p>
            <a:r>
              <a:rPr lang="en-US"/>
              <a:t>UBC is a world leader in designing and implementing interactive participatory processes of community engagement. We will build on these techniques and take them to a new level of engagement on issues ranging from climate change and urban futures to building operations.</a:t>
            </a: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9868A7-823C-4FB9-8586-3051E1C2AE9B}" type="slidenum">
              <a:rPr lang="en-CA"/>
              <a:pPr/>
              <a:t>14</a:t>
            </a:fld>
            <a:endParaRPr lang="en-CA"/>
          </a:p>
        </p:txBody>
      </p:sp>
      <p:sp>
        <p:nvSpPr>
          <p:cNvPr id="391170" name="Rectangle 2"/>
          <p:cNvSpPr>
            <a:spLocks noGrp="1" noRot="1" noChangeAspect="1" noChangeArrowheads="1" noTextEdit="1"/>
          </p:cNvSpPr>
          <p:nvPr>
            <p:ph type="sldImg"/>
          </p:nvPr>
        </p:nvSpPr>
        <p:spPr>
          <a:ln/>
        </p:spPr>
      </p:sp>
      <p:sp>
        <p:nvSpPr>
          <p:cNvPr id="3911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05C3DF-1EDB-441C-AD10-7AC5E3AD0332}" type="slidenum">
              <a:rPr lang="en-CA"/>
              <a:pPr/>
              <a:t>15</a:t>
            </a:fld>
            <a:endParaRPr lang="en-CA"/>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a:xfrm>
            <a:off x="685800" y="4343400"/>
            <a:ext cx="5486400" cy="4114800"/>
          </a:xfrm>
        </p:spPr>
        <p:txBody>
          <a:bodyPr/>
          <a:lstStyle/>
          <a:p>
            <a:pPr marL="228600" indent="-228600"/>
            <a:r>
              <a:rPr lang="en-US"/>
              <a:t>The Sustainability Mosaic illustrates our approach to creating new forms of partnership aimed at commercialization and market transformation with regard to sustainability technologies and services (click through animation):</a:t>
            </a:r>
          </a:p>
          <a:p>
            <a:pPr marL="228600" indent="-228600">
              <a:buFontTx/>
              <a:buAutoNum type="arabicPeriod"/>
            </a:pPr>
            <a:r>
              <a:rPr lang="en-US"/>
              <a:t>List of companies, NGOs and government agencies we are working with</a:t>
            </a:r>
          </a:p>
          <a:p>
            <a:pPr marL="228600" indent="-228600">
              <a:buFontTx/>
              <a:buAutoNum type="arabicPeriod"/>
            </a:pPr>
            <a:r>
              <a:rPr lang="en-US"/>
              <a:t>Each has a different comparative advantage in sustainability</a:t>
            </a:r>
          </a:p>
          <a:p>
            <a:pPr marL="228600" indent="-228600">
              <a:buFontTx/>
              <a:buAutoNum type="arabicPeriod"/>
            </a:pPr>
            <a:r>
              <a:rPr lang="en-US"/>
              <a:t>CIRS is the grout</a:t>
            </a:r>
          </a:p>
          <a:p>
            <a:pPr marL="228600" indent="-228600">
              <a:buFontTx/>
              <a:buAutoNum type="arabicPeriod"/>
            </a:pPr>
            <a:r>
              <a:rPr lang="en-US"/>
              <a:t>That creates the mosaic of sustainability</a:t>
            </a:r>
          </a:p>
          <a:p>
            <a:pPr marL="228600" indent="-228600"/>
            <a:r>
              <a:rPr lang="en-US"/>
              <a:t>We plan to use these partnerships and the existence of the CIRS showcase as an sustainability incubator and a springboard for penetrating global market in SD technology and services</a:t>
            </a:r>
          </a:p>
          <a:p>
            <a:pPr marL="228600" indent="-228600"/>
            <a:r>
              <a:rPr lang="en-US"/>
              <a:t>We are already getting evidence that this approach has significant positive implications. Our partners are excited and eager to work with us. This is already reflecting well on UBC.</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1B507D93-D856-4C35-A3DF-04DCBB5858C9}" type="slidenum">
              <a:rPr lang="en-CA"/>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E3735E20-7F5A-443E-A039-F921CD5993FD}" type="slidenum">
              <a:rPr lang="en-CA"/>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3B091CF3-604B-403B-9799-C77B7D731FF9}" type="slidenum">
              <a:rPr lang="en-CA"/>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CA"/>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CA"/>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76C67057-BEF3-42E4-BC8E-122EF8E5AC8D}" type="slidenum">
              <a:rPr lang="en-CA"/>
              <a:pPr/>
              <a:t>‹#›</a:t>
            </a:fld>
            <a:endParaRPr lang="en-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CA"/>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CA"/>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7F500595-5128-468C-BF65-6EDD57B3E95B}" type="slidenum">
              <a:rPr lang="en-CA"/>
              <a:pPr/>
              <a:t>‹#›</a:t>
            </a:fld>
            <a:endParaRPr lang="en-C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962696-CC40-4CE7-86A8-C873202947E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14C0CB2A-94BB-4B91-A477-779A306292E8}" type="slidenum">
              <a:rPr lang="en-CA"/>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B39E603D-9711-466F-93B6-651A53A0D6CD}" type="slidenum">
              <a:rPr lang="en-CA"/>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AF06DC74-1A2A-438D-ABF2-347BBA5A6483}" type="slidenum">
              <a:rPr lang="en-CA"/>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CA"/>
          </a:p>
        </p:txBody>
      </p:sp>
      <p:sp>
        <p:nvSpPr>
          <p:cNvPr id="8" name="Footer Placeholder 7"/>
          <p:cNvSpPr>
            <a:spLocks noGrp="1"/>
          </p:cNvSpPr>
          <p:nvPr>
            <p:ph type="ftr" sz="quarter" idx="11"/>
          </p:nvPr>
        </p:nvSpPr>
        <p:spPr/>
        <p:txBody>
          <a:bodyPr/>
          <a:lstStyle>
            <a:lvl1pPr>
              <a:defRPr/>
            </a:lvl1pPr>
          </a:lstStyle>
          <a:p>
            <a:endParaRPr lang="en-CA"/>
          </a:p>
        </p:txBody>
      </p:sp>
      <p:sp>
        <p:nvSpPr>
          <p:cNvPr id="9" name="Slide Number Placeholder 8"/>
          <p:cNvSpPr>
            <a:spLocks noGrp="1"/>
          </p:cNvSpPr>
          <p:nvPr>
            <p:ph type="sldNum" sz="quarter" idx="12"/>
          </p:nvPr>
        </p:nvSpPr>
        <p:spPr/>
        <p:txBody>
          <a:bodyPr/>
          <a:lstStyle>
            <a:lvl1pPr>
              <a:defRPr/>
            </a:lvl1pPr>
          </a:lstStyle>
          <a:p>
            <a:fld id="{9087968A-E17C-433D-96A8-98983C6C932F}" type="slidenum">
              <a:rPr lang="en-CA"/>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CA"/>
          </a:p>
        </p:txBody>
      </p:sp>
      <p:sp>
        <p:nvSpPr>
          <p:cNvPr id="4" name="Footer Placeholder 3"/>
          <p:cNvSpPr>
            <a:spLocks noGrp="1"/>
          </p:cNvSpPr>
          <p:nvPr>
            <p:ph type="ftr" sz="quarter" idx="11"/>
          </p:nvPr>
        </p:nvSpPr>
        <p:spPr/>
        <p:txBody>
          <a:bodyPr/>
          <a:lstStyle>
            <a:lvl1pPr>
              <a:defRPr/>
            </a:lvl1pPr>
          </a:lstStyle>
          <a:p>
            <a:endParaRPr lang="en-CA"/>
          </a:p>
        </p:txBody>
      </p:sp>
      <p:sp>
        <p:nvSpPr>
          <p:cNvPr id="5" name="Slide Number Placeholder 4"/>
          <p:cNvSpPr>
            <a:spLocks noGrp="1"/>
          </p:cNvSpPr>
          <p:nvPr>
            <p:ph type="sldNum" sz="quarter" idx="12"/>
          </p:nvPr>
        </p:nvSpPr>
        <p:spPr/>
        <p:txBody>
          <a:bodyPr/>
          <a:lstStyle>
            <a:lvl1pPr>
              <a:defRPr/>
            </a:lvl1pPr>
          </a:lstStyle>
          <a:p>
            <a:fld id="{780B99C7-E58F-4916-8F51-161D0B22EF0A}" type="slidenum">
              <a:rPr lang="en-CA"/>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CA"/>
          </a:p>
        </p:txBody>
      </p:sp>
      <p:sp>
        <p:nvSpPr>
          <p:cNvPr id="3" name="Footer Placeholder 2"/>
          <p:cNvSpPr>
            <a:spLocks noGrp="1"/>
          </p:cNvSpPr>
          <p:nvPr>
            <p:ph type="ftr" sz="quarter" idx="11"/>
          </p:nvPr>
        </p:nvSpPr>
        <p:spPr/>
        <p:txBody>
          <a:bodyPr/>
          <a:lstStyle>
            <a:lvl1pPr>
              <a:defRPr/>
            </a:lvl1pPr>
          </a:lstStyle>
          <a:p>
            <a:endParaRPr lang="en-CA"/>
          </a:p>
        </p:txBody>
      </p:sp>
      <p:sp>
        <p:nvSpPr>
          <p:cNvPr id="4" name="Slide Number Placeholder 3"/>
          <p:cNvSpPr>
            <a:spLocks noGrp="1"/>
          </p:cNvSpPr>
          <p:nvPr>
            <p:ph type="sldNum" sz="quarter" idx="12"/>
          </p:nvPr>
        </p:nvSpPr>
        <p:spPr/>
        <p:txBody>
          <a:bodyPr/>
          <a:lstStyle>
            <a:lvl1pPr>
              <a:defRPr/>
            </a:lvl1pPr>
          </a:lstStyle>
          <a:p>
            <a:fld id="{5F08EDCF-46B6-455C-A107-FB41D9068C62}" type="slidenum">
              <a:rPr lang="en-CA"/>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ABD33659-44BC-4193-8A34-443CD65FA3E3}" type="slidenum">
              <a:rPr lang="en-CA"/>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1E4D4D93-F33C-4DF7-91E3-70C88FBD4312}" type="slidenum">
              <a:rPr lang="en-CA"/>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CA"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CA"/>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CA"/>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B04CBC5-8DD8-4C4D-B657-D1F6987B0EBD}"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fontAlgn="base">
        <a:spcBef>
          <a:spcPct val="0"/>
        </a:spcBef>
        <a:spcAft>
          <a:spcPct val="0"/>
        </a:spcAft>
        <a:defRPr sz="4400">
          <a:solidFill>
            <a:srgbClr val="A50021"/>
          </a:solidFill>
          <a:latin typeface="+mj-lt"/>
          <a:ea typeface="+mj-ea"/>
          <a:cs typeface="+mj-cs"/>
        </a:defRPr>
      </a:lvl1pPr>
      <a:lvl2pPr algn="ctr" rtl="0" fontAlgn="base">
        <a:spcBef>
          <a:spcPct val="0"/>
        </a:spcBef>
        <a:spcAft>
          <a:spcPct val="0"/>
        </a:spcAft>
        <a:defRPr sz="4400">
          <a:solidFill>
            <a:srgbClr val="A50021"/>
          </a:solidFill>
          <a:latin typeface="Arial" charset="0"/>
        </a:defRPr>
      </a:lvl2pPr>
      <a:lvl3pPr algn="ctr" rtl="0" fontAlgn="base">
        <a:spcBef>
          <a:spcPct val="0"/>
        </a:spcBef>
        <a:spcAft>
          <a:spcPct val="0"/>
        </a:spcAft>
        <a:defRPr sz="4400">
          <a:solidFill>
            <a:srgbClr val="A50021"/>
          </a:solidFill>
          <a:latin typeface="Arial" charset="0"/>
        </a:defRPr>
      </a:lvl3pPr>
      <a:lvl4pPr algn="ctr" rtl="0" fontAlgn="base">
        <a:spcBef>
          <a:spcPct val="0"/>
        </a:spcBef>
        <a:spcAft>
          <a:spcPct val="0"/>
        </a:spcAft>
        <a:defRPr sz="4400">
          <a:solidFill>
            <a:srgbClr val="A50021"/>
          </a:solidFill>
          <a:latin typeface="Arial" charset="0"/>
        </a:defRPr>
      </a:lvl4pPr>
      <a:lvl5pPr algn="ctr" rtl="0" fontAlgn="base">
        <a:spcBef>
          <a:spcPct val="0"/>
        </a:spcBef>
        <a:spcAft>
          <a:spcPct val="0"/>
        </a:spcAft>
        <a:defRPr sz="4400">
          <a:solidFill>
            <a:srgbClr val="A50021"/>
          </a:solidFill>
          <a:latin typeface="Arial" charset="0"/>
        </a:defRPr>
      </a:lvl5pPr>
      <a:lvl6pPr marL="457200" algn="ctr" rtl="0" fontAlgn="base">
        <a:spcBef>
          <a:spcPct val="0"/>
        </a:spcBef>
        <a:spcAft>
          <a:spcPct val="0"/>
        </a:spcAft>
        <a:defRPr sz="4400">
          <a:solidFill>
            <a:srgbClr val="A50021"/>
          </a:solidFill>
          <a:latin typeface="Arial" charset="0"/>
        </a:defRPr>
      </a:lvl6pPr>
      <a:lvl7pPr marL="914400" algn="ctr" rtl="0" fontAlgn="base">
        <a:spcBef>
          <a:spcPct val="0"/>
        </a:spcBef>
        <a:spcAft>
          <a:spcPct val="0"/>
        </a:spcAft>
        <a:defRPr sz="4400">
          <a:solidFill>
            <a:srgbClr val="A50021"/>
          </a:solidFill>
          <a:latin typeface="Arial" charset="0"/>
        </a:defRPr>
      </a:lvl7pPr>
      <a:lvl8pPr marL="1371600" algn="ctr" rtl="0" fontAlgn="base">
        <a:spcBef>
          <a:spcPct val="0"/>
        </a:spcBef>
        <a:spcAft>
          <a:spcPct val="0"/>
        </a:spcAft>
        <a:defRPr sz="4400">
          <a:solidFill>
            <a:srgbClr val="A50021"/>
          </a:solidFill>
          <a:latin typeface="Arial" charset="0"/>
        </a:defRPr>
      </a:lvl8pPr>
      <a:lvl9pPr marL="1828800" algn="ctr" rtl="0" fontAlgn="base">
        <a:spcBef>
          <a:spcPct val="0"/>
        </a:spcBef>
        <a:spcAft>
          <a:spcPct val="0"/>
        </a:spcAft>
        <a:defRPr sz="4400">
          <a:solidFill>
            <a:srgbClr val="A50021"/>
          </a:solidFill>
          <a:latin typeface="Arial" charset="0"/>
        </a:defRPr>
      </a:lvl9pPr>
    </p:titleStyle>
    <p:bodyStyle>
      <a:lvl1pPr marL="342900" indent="-342900" algn="l" rtl="0" fontAlgn="base">
        <a:spcBef>
          <a:spcPct val="20000"/>
        </a:spcBef>
        <a:spcAft>
          <a:spcPct val="0"/>
        </a:spcAft>
        <a:buChar char="•"/>
        <a:defRPr sz="3200">
          <a:solidFill>
            <a:srgbClr val="000066"/>
          </a:solidFill>
          <a:latin typeface="+mn-lt"/>
          <a:ea typeface="+mn-ea"/>
          <a:cs typeface="+mn-cs"/>
        </a:defRPr>
      </a:lvl1pPr>
      <a:lvl2pPr marL="742950" indent="-285750" algn="l" rtl="0" fontAlgn="base">
        <a:spcBef>
          <a:spcPct val="20000"/>
        </a:spcBef>
        <a:spcAft>
          <a:spcPct val="0"/>
        </a:spcAft>
        <a:buChar char="–"/>
        <a:defRPr sz="2800">
          <a:solidFill>
            <a:srgbClr val="000066"/>
          </a:solidFill>
          <a:latin typeface="+mn-lt"/>
        </a:defRPr>
      </a:lvl2pPr>
      <a:lvl3pPr marL="1143000" indent="-228600" algn="l" rtl="0" fontAlgn="base">
        <a:spcBef>
          <a:spcPct val="20000"/>
        </a:spcBef>
        <a:spcAft>
          <a:spcPct val="0"/>
        </a:spcAft>
        <a:buChar char="•"/>
        <a:defRPr sz="2400">
          <a:solidFill>
            <a:srgbClr val="000066"/>
          </a:solidFill>
          <a:latin typeface="+mn-lt"/>
        </a:defRPr>
      </a:lvl3pPr>
      <a:lvl4pPr marL="1600200" indent="-228600" algn="l" rtl="0" fontAlgn="base">
        <a:spcBef>
          <a:spcPct val="20000"/>
        </a:spcBef>
        <a:spcAft>
          <a:spcPct val="0"/>
        </a:spcAft>
        <a:buChar char="–"/>
        <a:defRPr sz="2000">
          <a:solidFill>
            <a:srgbClr val="000066"/>
          </a:solidFill>
          <a:latin typeface="+mn-lt"/>
        </a:defRPr>
      </a:lvl4pPr>
      <a:lvl5pPr marL="2057400" indent="-228600" algn="l" rtl="0" fontAlgn="base">
        <a:spcBef>
          <a:spcPct val="20000"/>
        </a:spcBef>
        <a:spcAft>
          <a:spcPct val="0"/>
        </a:spcAft>
        <a:buChar char="»"/>
        <a:defRPr sz="2000">
          <a:solidFill>
            <a:srgbClr val="000066"/>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xterior F1_night.jpg"/>
          <p:cNvPicPr>
            <a:picLocks noGrp="1" noChangeAspect="1"/>
          </p:cNvPicPr>
          <p:nvPr>
            <p:ph idx="1"/>
          </p:nvPr>
        </p:nvPicPr>
        <p:blipFill>
          <a:blip r:embed="rId2" cstate="print"/>
          <a:stretch>
            <a:fillRect/>
          </a:stretch>
        </p:blipFill>
        <p:spPr>
          <a:xfrm>
            <a:off x="-76200" y="1219200"/>
            <a:ext cx="9228806" cy="5638800"/>
          </a:xfrm>
        </p:spPr>
      </p:pic>
      <p:sp>
        <p:nvSpPr>
          <p:cNvPr id="5" name="Rectangle 3"/>
          <p:cNvSpPr>
            <a:spLocks noChangeArrowheads="1"/>
          </p:cNvSpPr>
          <p:nvPr/>
        </p:nvSpPr>
        <p:spPr bwMode="auto">
          <a:xfrm>
            <a:off x="0" y="1219200"/>
            <a:ext cx="3048000" cy="1066800"/>
          </a:xfrm>
          <a:prstGeom prst="rect">
            <a:avLst/>
          </a:prstGeom>
          <a:solidFill>
            <a:schemeClr val="bg1"/>
          </a:solidFill>
          <a:ln w="9525">
            <a:noFill/>
            <a:miter lim="800000"/>
            <a:headEnd/>
            <a:tailEnd/>
          </a:ln>
          <a:effectLst/>
        </p:spPr>
        <p:txBody>
          <a:bodyPr>
            <a:spAutoFit/>
          </a:bodyPr>
          <a:lstStyle/>
          <a:p>
            <a:pPr>
              <a:spcBef>
                <a:spcPct val="50000"/>
              </a:spcBef>
            </a:pPr>
            <a:r>
              <a:rPr lang="en-CA" sz="2800" b="1">
                <a:solidFill>
                  <a:srgbClr val="000066"/>
                </a:solidFill>
                <a:latin typeface="Arial" charset="0"/>
              </a:rPr>
              <a:t>“</a:t>
            </a:r>
            <a:r>
              <a:rPr lang="en-CA" sz="3200" b="1">
                <a:solidFill>
                  <a:srgbClr val="000066"/>
                </a:solidFill>
                <a:latin typeface="Arial" charset="0"/>
              </a:rPr>
              <a:t>Accelerating Sustainability</a:t>
            </a:r>
            <a:r>
              <a:rPr lang="en-CA" sz="2800" b="1">
                <a:solidFill>
                  <a:srgbClr val="000066"/>
                </a:solidFill>
                <a:latin typeface="Arial" charset="0"/>
              </a:rPr>
              <a:t>” </a:t>
            </a:r>
          </a:p>
        </p:txBody>
      </p:sp>
      <p:sp>
        <p:nvSpPr>
          <p:cNvPr id="6" name="Rectangle 4"/>
          <p:cNvSpPr>
            <a:spLocks noChangeArrowheads="1"/>
          </p:cNvSpPr>
          <p:nvPr/>
        </p:nvSpPr>
        <p:spPr bwMode="auto">
          <a:xfrm>
            <a:off x="0" y="0"/>
            <a:ext cx="9144000" cy="1219200"/>
          </a:xfrm>
          <a:prstGeom prst="rect">
            <a:avLst/>
          </a:prstGeom>
          <a:solidFill>
            <a:schemeClr val="bg1"/>
          </a:solidFill>
          <a:ln w="9525">
            <a:noFill/>
            <a:miter lim="800000"/>
            <a:headEnd/>
            <a:tailEnd/>
          </a:ln>
          <a:effectLst/>
        </p:spPr>
        <p:txBody>
          <a:bodyPr anchor="ctr"/>
          <a:lstStyle/>
          <a:p>
            <a:pPr algn="ctr"/>
            <a:r>
              <a:rPr lang="en-CA" sz="4000" dirty="0">
                <a:solidFill>
                  <a:srgbClr val="A50021"/>
                </a:solidFill>
                <a:latin typeface="Arial" charset="0"/>
              </a:rPr>
              <a:t>Centre for Interactive Research on Sustainability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lstStyle/>
          <a:p>
            <a:r>
              <a:rPr lang="en-US"/>
              <a:t>Engaging the Community</a:t>
            </a:r>
          </a:p>
        </p:txBody>
      </p:sp>
      <p:sp>
        <p:nvSpPr>
          <p:cNvPr id="305155" name="Rectangle 3"/>
          <p:cNvSpPr>
            <a:spLocks noGrp="1" noChangeArrowheads="1"/>
          </p:cNvSpPr>
          <p:nvPr>
            <p:ph type="body" idx="1"/>
          </p:nvPr>
        </p:nvSpPr>
        <p:spPr/>
        <p:txBody>
          <a:bodyPr/>
          <a:lstStyle/>
          <a:p>
            <a:r>
              <a:rPr lang="en-US" sz="2800"/>
              <a:t>60 seat theatre with interactive touch pads in the seat arms</a:t>
            </a:r>
          </a:p>
          <a:p>
            <a:r>
              <a:rPr lang="en-US" sz="2800"/>
              <a:t>4m X 12m curved screen immersion environment at the front</a:t>
            </a:r>
          </a:p>
          <a:p>
            <a:r>
              <a:rPr lang="en-US" sz="2800"/>
              <a:t>Fly audience through the landscape of the future, showing effects on the ground as they make policy decisions</a:t>
            </a:r>
          </a:p>
          <a:p>
            <a:r>
              <a:rPr lang="en-US" sz="2800"/>
              <a:t>Plus displays, interactive exhibits and public art, web experiences of building, etc.</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pSp>
        <p:nvGrpSpPr>
          <p:cNvPr id="3" name="Group 5"/>
          <p:cNvGrpSpPr/>
          <p:nvPr/>
        </p:nvGrpSpPr>
        <p:grpSpPr>
          <a:xfrm>
            <a:off x="-1" y="1"/>
            <a:ext cx="9189719" cy="6858000"/>
            <a:chOff x="-1" y="1"/>
            <a:chExt cx="9189719" cy="6858000"/>
          </a:xfrm>
        </p:grpSpPr>
        <p:pic>
          <p:nvPicPr>
            <p:cNvPr id="1026" name="Picture 2" descr="3897F884-8F8C-4DA6-B04B-E2DC608658BF@vc"/>
            <p:cNvPicPr>
              <a:picLocks noChangeAspect="1" noChangeArrowheads="1"/>
            </p:cNvPicPr>
            <p:nvPr/>
          </p:nvPicPr>
          <p:blipFill>
            <a:blip r:embed="rId2" cstate="print"/>
            <a:srcRect/>
            <a:stretch>
              <a:fillRect/>
            </a:stretch>
          </p:blipFill>
          <p:spPr bwMode="auto">
            <a:xfrm>
              <a:off x="-1" y="1"/>
              <a:ext cx="9189719" cy="6858000"/>
            </a:xfrm>
            <a:prstGeom prst="rect">
              <a:avLst/>
            </a:prstGeom>
            <a:noFill/>
            <a:ln w="9525">
              <a:noFill/>
              <a:miter lim="800000"/>
              <a:headEnd/>
              <a:tailEnd/>
            </a:ln>
          </p:spPr>
        </p:pic>
        <p:sp>
          <p:nvSpPr>
            <p:cNvPr id="5" name="TextBox 4"/>
            <p:cNvSpPr txBox="1"/>
            <p:nvPr/>
          </p:nvSpPr>
          <p:spPr>
            <a:xfrm>
              <a:off x="609600" y="5486400"/>
              <a:ext cx="4038600" cy="923330"/>
            </a:xfrm>
            <a:prstGeom prst="rect">
              <a:avLst/>
            </a:prstGeom>
            <a:noFill/>
          </p:spPr>
          <p:txBody>
            <a:bodyPr wrap="square" rtlCol="0">
              <a:spAutoFit/>
            </a:bodyPr>
            <a:lstStyle/>
            <a:p>
              <a:r>
                <a:rPr lang="en-US" sz="5400" dirty="0" smtClean="0">
                  <a:solidFill>
                    <a:schemeClr val="bg1"/>
                  </a:solidFill>
                </a:rPr>
                <a:t>Immersion</a:t>
              </a:r>
              <a:endParaRPr lang="en-US" sz="5400" dirty="0">
                <a:solidFill>
                  <a:schemeClr val="bg1"/>
                </a:solidFill>
              </a:endParaRPr>
            </a:p>
          </p:txBody>
        </p:sp>
      </p:grpSp>
      <p:grpSp>
        <p:nvGrpSpPr>
          <p:cNvPr id="4" name="Group 6"/>
          <p:cNvGrpSpPr/>
          <p:nvPr/>
        </p:nvGrpSpPr>
        <p:grpSpPr>
          <a:xfrm>
            <a:off x="-1" y="0"/>
            <a:ext cx="9198229" cy="6864350"/>
            <a:chOff x="-1" y="0"/>
            <a:chExt cx="9198229" cy="6864350"/>
          </a:xfrm>
        </p:grpSpPr>
        <p:pic>
          <p:nvPicPr>
            <p:cNvPr id="8" name="Picture 2" descr="0638E3E8-B24D-41D4-B5B8-D782F008A920@vc"/>
            <p:cNvPicPr>
              <a:picLocks noChangeAspect="1" noChangeArrowheads="1"/>
            </p:cNvPicPr>
            <p:nvPr/>
          </p:nvPicPr>
          <p:blipFill>
            <a:blip r:embed="rId3" cstate="print"/>
            <a:srcRect/>
            <a:stretch>
              <a:fillRect/>
            </a:stretch>
          </p:blipFill>
          <p:spPr bwMode="auto">
            <a:xfrm>
              <a:off x="-1" y="0"/>
              <a:ext cx="9198229" cy="6864350"/>
            </a:xfrm>
            <a:prstGeom prst="rect">
              <a:avLst/>
            </a:prstGeom>
            <a:noFill/>
            <a:ln w="9525">
              <a:noFill/>
              <a:miter lim="800000"/>
              <a:headEnd/>
              <a:tailEnd/>
            </a:ln>
          </p:spPr>
        </p:pic>
        <p:sp>
          <p:nvSpPr>
            <p:cNvPr id="9" name="TextBox 8"/>
            <p:cNvSpPr txBox="1"/>
            <p:nvPr/>
          </p:nvSpPr>
          <p:spPr>
            <a:xfrm>
              <a:off x="609600" y="5486400"/>
              <a:ext cx="4038600" cy="923330"/>
            </a:xfrm>
            <a:prstGeom prst="rect">
              <a:avLst/>
            </a:prstGeom>
            <a:noFill/>
          </p:spPr>
          <p:txBody>
            <a:bodyPr wrap="square" rtlCol="0">
              <a:spAutoFit/>
            </a:bodyPr>
            <a:lstStyle/>
            <a:p>
              <a:r>
                <a:rPr lang="en-US" sz="5400" dirty="0" smtClean="0">
                  <a:solidFill>
                    <a:schemeClr val="bg1"/>
                  </a:solidFill>
                </a:rPr>
                <a:t>Exploration</a:t>
              </a:r>
              <a:endParaRPr lang="en-US" sz="5400" dirty="0">
                <a:solidFill>
                  <a:schemeClr val="bg1"/>
                </a:solidFill>
              </a:endParaRPr>
            </a:p>
          </p:txBody>
        </p:sp>
      </p:grpSp>
      <p:grpSp>
        <p:nvGrpSpPr>
          <p:cNvPr id="6" name="Group 9"/>
          <p:cNvGrpSpPr/>
          <p:nvPr/>
        </p:nvGrpSpPr>
        <p:grpSpPr>
          <a:xfrm>
            <a:off x="0" y="0"/>
            <a:ext cx="9189720" cy="6858000"/>
            <a:chOff x="0" y="0"/>
            <a:chExt cx="9189720" cy="6858000"/>
          </a:xfrm>
        </p:grpSpPr>
        <p:pic>
          <p:nvPicPr>
            <p:cNvPr id="11" name="Picture 2" descr="B952E100-FD47-4F03-AED3-CC91066B6563@vc"/>
            <p:cNvPicPr>
              <a:picLocks noChangeAspect="1" noChangeArrowheads="1"/>
            </p:cNvPicPr>
            <p:nvPr/>
          </p:nvPicPr>
          <p:blipFill>
            <a:blip r:embed="rId4" cstate="print"/>
            <a:srcRect/>
            <a:stretch>
              <a:fillRect/>
            </a:stretch>
          </p:blipFill>
          <p:spPr bwMode="auto">
            <a:xfrm>
              <a:off x="0" y="0"/>
              <a:ext cx="9189720" cy="6858000"/>
            </a:xfrm>
            <a:prstGeom prst="rect">
              <a:avLst/>
            </a:prstGeom>
            <a:noFill/>
            <a:ln w="9525">
              <a:noFill/>
              <a:miter lim="800000"/>
              <a:headEnd/>
              <a:tailEnd/>
            </a:ln>
          </p:spPr>
        </p:pic>
        <p:sp>
          <p:nvSpPr>
            <p:cNvPr id="12" name="TextBox 11"/>
            <p:cNvSpPr txBox="1"/>
            <p:nvPr/>
          </p:nvSpPr>
          <p:spPr>
            <a:xfrm>
              <a:off x="609600" y="5486400"/>
              <a:ext cx="4191000" cy="923330"/>
            </a:xfrm>
            <a:prstGeom prst="rect">
              <a:avLst/>
            </a:prstGeom>
            <a:noFill/>
          </p:spPr>
          <p:txBody>
            <a:bodyPr wrap="square" rtlCol="0">
              <a:spAutoFit/>
            </a:bodyPr>
            <a:lstStyle/>
            <a:p>
              <a:r>
                <a:rPr lang="en-US" sz="5400" dirty="0" smtClean="0">
                  <a:solidFill>
                    <a:schemeClr val="bg1"/>
                  </a:solidFill>
                </a:rPr>
                <a:t>Collaboration</a:t>
              </a:r>
              <a:endParaRPr lang="en-US" sz="5400"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6263" name="Text Box 7"/>
          <p:cNvSpPr txBox="1">
            <a:spLocks noChangeArrowheads="1"/>
          </p:cNvSpPr>
          <p:nvPr/>
        </p:nvSpPr>
        <p:spPr bwMode="auto">
          <a:xfrm>
            <a:off x="0" y="76200"/>
            <a:ext cx="9144000" cy="762000"/>
          </a:xfrm>
          <a:prstGeom prst="rect">
            <a:avLst/>
          </a:prstGeom>
          <a:noFill/>
          <a:ln w="9525">
            <a:noFill/>
            <a:miter lim="800000"/>
            <a:headEnd/>
            <a:tailEnd/>
          </a:ln>
          <a:effectLst/>
        </p:spPr>
        <p:txBody>
          <a:bodyPr>
            <a:spAutoFit/>
          </a:bodyPr>
          <a:lstStyle/>
          <a:p>
            <a:pPr algn="ctr">
              <a:spcBef>
                <a:spcPct val="50000"/>
              </a:spcBef>
            </a:pPr>
            <a:r>
              <a:rPr lang="en-US" sz="4400">
                <a:solidFill>
                  <a:schemeClr val="bg1"/>
                </a:solidFill>
              </a:rPr>
              <a:t>Chicago Metroquest</a:t>
            </a:r>
          </a:p>
        </p:txBody>
      </p:sp>
      <p:pic>
        <p:nvPicPr>
          <p:cNvPr id="4" name="Picture 2"/>
          <p:cNvPicPr>
            <a:picLocks noChangeAspect="1" noChangeArrowheads="1"/>
          </p:cNvPicPr>
          <p:nvPr/>
        </p:nvPicPr>
        <p:blipFill>
          <a:blip r:embed="rId2" cstate="print"/>
          <a:srcRect/>
          <a:stretch>
            <a:fillRect/>
          </a:stretch>
        </p:blipFill>
        <p:spPr bwMode="auto">
          <a:xfrm>
            <a:off x="685800" y="914400"/>
            <a:ext cx="7696200" cy="5640259"/>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2C787F37-06A9-4C8E-BF02-F93D0EE0F906}"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dirty="0" err="1" smtClean="0"/>
              <a:t>Metroquest</a:t>
            </a:r>
            <a:r>
              <a:rPr lang="en-US" dirty="0" smtClean="0"/>
              <a:t> kiosk </a:t>
            </a:r>
            <a:br>
              <a:rPr lang="en-US" dirty="0" smtClean="0"/>
            </a:br>
            <a:r>
              <a:rPr lang="en-US" sz="4000" dirty="0" smtClean="0"/>
              <a:t>Sears Tower, Chicago, 2009</a:t>
            </a:r>
            <a:endParaRPr lang="en-US" dirty="0"/>
          </a:p>
        </p:txBody>
      </p:sp>
      <p:pic>
        <p:nvPicPr>
          <p:cNvPr id="4" name="Content Placeholder 3" descr="Metroquest kiosk 2 with player Sears Tower.jpg"/>
          <p:cNvPicPr>
            <a:picLocks noGrp="1" noChangeAspect="1"/>
          </p:cNvPicPr>
          <p:nvPr>
            <p:ph idx="1"/>
          </p:nvPr>
        </p:nvPicPr>
        <p:blipFill>
          <a:blip r:embed="rId2" cstate="print"/>
          <a:stretch>
            <a:fillRect/>
          </a:stretch>
        </p:blipFill>
        <p:spPr>
          <a:xfrm>
            <a:off x="1554691" y="1798637"/>
            <a:ext cx="6034617" cy="4525963"/>
          </a:xfrm>
        </p:spPr>
      </p:pic>
      <p:sp>
        <p:nvSpPr>
          <p:cNvPr id="5" name="Slide Number Placeholder 4"/>
          <p:cNvSpPr>
            <a:spLocks noGrp="1"/>
          </p:cNvSpPr>
          <p:nvPr>
            <p:ph type="sldNum" sz="quarter" idx="12"/>
          </p:nvPr>
        </p:nvSpPr>
        <p:spPr/>
        <p:txBody>
          <a:bodyPr/>
          <a:lstStyle/>
          <a:p>
            <a:fld id="{2C787F37-06A9-4C8E-BF02-F93D0EE0F906}"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p:txBody>
          <a:bodyPr/>
          <a:lstStyle/>
          <a:p>
            <a:r>
              <a:rPr lang="en-US"/>
              <a:t>Showcasing Sustainable Development in BC</a:t>
            </a:r>
          </a:p>
        </p:txBody>
      </p:sp>
      <p:sp>
        <p:nvSpPr>
          <p:cNvPr id="390147" name="Rectangle 3"/>
          <p:cNvSpPr>
            <a:spLocks noGrp="1" noChangeArrowheads="1"/>
          </p:cNvSpPr>
          <p:nvPr>
            <p:ph type="body" idx="1"/>
          </p:nvPr>
        </p:nvSpPr>
        <p:spPr>
          <a:xfrm>
            <a:off x="685800" y="2362200"/>
            <a:ext cx="7772400" cy="4343400"/>
          </a:xfrm>
        </p:spPr>
        <p:txBody>
          <a:bodyPr/>
          <a:lstStyle/>
          <a:p>
            <a:r>
              <a:rPr lang="en-US" sz="2800" dirty="0"/>
              <a:t>Identify handful of areas of comparative advantage in SD in BC</a:t>
            </a:r>
          </a:p>
          <a:p>
            <a:r>
              <a:rPr lang="en-US" sz="2800" dirty="0"/>
              <a:t>Create new forms of partnership to make them happen on the ground in this region: create Showcase</a:t>
            </a:r>
          </a:p>
          <a:p>
            <a:r>
              <a:rPr lang="en-US" sz="2800" dirty="0"/>
              <a:t>Use </a:t>
            </a:r>
            <a:r>
              <a:rPr lang="en-US" sz="2800" dirty="0" smtClean="0"/>
              <a:t>this as </a:t>
            </a:r>
            <a:r>
              <a:rPr lang="en-US" sz="2800" dirty="0"/>
              <a:t>springboard for penetrating global market in SD technology and services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AutoShape 2" descr="Granite"/>
          <p:cNvSpPr>
            <a:spLocks noChangeArrowheads="1"/>
          </p:cNvSpPr>
          <p:nvPr/>
        </p:nvSpPr>
        <p:spPr bwMode="auto">
          <a:xfrm>
            <a:off x="685800" y="2209800"/>
            <a:ext cx="7696200" cy="3581400"/>
          </a:xfrm>
          <a:prstGeom prst="roundRect">
            <a:avLst>
              <a:gd name="adj" fmla="val 16667"/>
            </a:avLst>
          </a:prstGeom>
          <a:blipFill dpi="0" rotWithShape="1">
            <a:blip r:embed="rId3" cstate="print">
              <a:alphaModFix amt="30000"/>
            </a:blip>
            <a:srcRect/>
            <a:tile tx="0" ty="0" sx="100000" sy="100000" flip="none" algn="tl"/>
          </a:blipFill>
          <a:ln w="9525">
            <a:solidFill>
              <a:schemeClr val="tx1"/>
            </a:solidFill>
            <a:round/>
            <a:headEnd/>
            <a:tailEnd/>
          </a:ln>
          <a:effectLst/>
        </p:spPr>
        <p:txBody>
          <a:bodyPr wrap="none" anchor="ctr"/>
          <a:lstStyle/>
          <a:p>
            <a:endParaRPr lang="en-US"/>
          </a:p>
        </p:txBody>
      </p:sp>
      <p:grpSp>
        <p:nvGrpSpPr>
          <p:cNvPr id="2" name="Group 3"/>
          <p:cNvGrpSpPr>
            <a:grpSpLocks/>
          </p:cNvGrpSpPr>
          <p:nvPr/>
        </p:nvGrpSpPr>
        <p:grpSpPr bwMode="auto">
          <a:xfrm>
            <a:off x="685800" y="2209800"/>
            <a:ext cx="7696200" cy="3581400"/>
            <a:chOff x="432" y="1392"/>
            <a:chExt cx="4848" cy="2256"/>
          </a:xfrm>
        </p:grpSpPr>
        <p:sp>
          <p:nvSpPr>
            <p:cNvPr id="458756" name="AutoShape 4"/>
            <p:cNvSpPr>
              <a:spLocks noChangeArrowheads="1"/>
            </p:cNvSpPr>
            <p:nvPr/>
          </p:nvSpPr>
          <p:spPr bwMode="auto">
            <a:xfrm>
              <a:off x="1776" y="1776"/>
              <a:ext cx="816" cy="706"/>
            </a:xfrm>
            <a:prstGeom prst="hexagon">
              <a:avLst>
                <a:gd name="adj" fmla="val 28895"/>
                <a:gd name="vf" fmla="val 115470"/>
              </a:avLst>
            </a:prstGeom>
            <a:solidFill>
              <a:srgbClr val="CCFFFF"/>
            </a:solidFill>
            <a:ln w="28575">
              <a:solidFill>
                <a:schemeClr val="tx1"/>
              </a:solidFill>
              <a:miter lim="800000"/>
              <a:headEnd/>
              <a:tailEnd/>
            </a:ln>
            <a:effectLst/>
          </p:spPr>
          <p:txBody>
            <a:bodyPr wrap="none" anchor="ctr"/>
            <a:lstStyle/>
            <a:p>
              <a:pPr algn="ctr"/>
              <a:r>
                <a:rPr lang="en-US" sz="1800">
                  <a:latin typeface="Arial" charset="0"/>
                </a:rPr>
                <a:t>solar</a:t>
              </a:r>
            </a:p>
          </p:txBody>
        </p:sp>
        <p:sp>
          <p:nvSpPr>
            <p:cNvPr id="458757" name="AutoShape 5"/>
            <p:cNvSpPr>
              <a:spLocks noChangeArrowheads="1"/>
            </p:cNvSpPr>
            <p:nvPr/>
          </p:nvSpPr>
          <p:spPr bwMode="auto">
            <a:xfrm>
              <a:off x="4464" y="1776"/>
              <a:ext cx="816" cy="706"/>
            </a:xfrm>
            <a:prstGeom prst="hexagon">
              <a:avLst>
                <a:gd name="adj" fmla="val 28895"/>
                <a:gd name="vf" fmla="val 115470"/>
              </a:avLst>
            </a:prstGeom>
            <a:solidFill>
              <a:srgbClr val="CCFFFF"/>
            </a:solidFill>
            <a:ln w="28575">
              <a:solidFill>
                <a:schemeClr val="tx1"/>
              </a:solidFill>
              <a:miter lim="800000"/>
              <a:headEnd/>
              <a:tailEnd/>
            </a:ln>
            <a:effectLst/>
          </p:spPr>
          <p:txBody>
            <a:bodyPr wrap="none" anchor="ctr"/>
            <a:lstStyle/>
            <a:p>
              <a:pPr algn="ctr"/>
              <a:r>
                <a:rPr lang="en-US" sz="1800">
                  <a:latin typeface="Arial" charset="0"/>
                </a:rPr>
                <a:t>simulation</a:t>
              </a:r>
            </a:p>
          </p:txBody>
        </p:sp>
        <p:sp>
          <p:nvSpPr>
            <p:cNvPr id="458758" name="AutoShape 6"/>
            <p:cNvSpPr>
              <a:spLocks noChangeArrowheads="1"/>
            </p:cNvSpPr>
            <p:nvPr/>
          </p:nvSpPr>
          <p:spPr bwMode="auto">
            <a:xfrm>
              <a:off x="4464" y="2544"/>
              <a:ext cx="816" cy="706"/>
            </a:xfrm>
            <a:prstGeom prst="hexagon">
              <a:avLst>
                <a:gd name="adj" fmla="val 28895"/>
                <a:gd name="vf" fmla="val 115470"/>
              </a:avLst>
            </a:prstGeom>
            <a:solidFill>
              <a:srgbClr val="CCFFFF"/>
            </a:solidFill>
            <a:ln w="28575">
              <a:solidFill>
                <a:schemeClr val="tx1"/>
              </a:solidFill>
              <a:miter lim="800000"/>
              <a:headEnd/>
              <a:tailEnd/>
            </a:ln>
            <a:effectLst/>
          </p:spPr>
          <p:txBody>
            <a:bodyPr wrap="none" anchor="ctr"/>
            <a:lstStyle/>
            <a:p>
              <a:pPr algn="ctr"/>
              <a:r>
                <a:rPr lang="en-US" sz="1800">
                  <a:latin typeface="Arial" charset="0"/>
                </a:rPr>
                <a:t>codes</a:t>
              </a:r>
            </a:p>
          </p:txBody>
        </p:sp>
        <p:sp>
          <p:nvSpPr>
            <p:cNvPr id="458759" name="AutoShape 7"/>
            <p:cNvSpPr>
              <a:spLocks noChangeArrowheads="1"/>
            </p:cNvSpPr>
            <p:nvPr/>
          </p:nvSpPr>
          <p:spPr bwMode="auto">
            <a:xfrm>
              <a:off x="3792" y="2942"/>
              <a:ext cx="816" cy="706"/>
            </a:xfrm>
            <a:prstGeom prst="hexagon">
              <a:avLst>
                <a:gd name="adj" fmla="val 28895"/>
                <a:gd name="vf" fmla="val 115470"/>
              </a:avLst>
            </a:prstGeom>
            <a:solidFill>
              <a:srgbClr val="CCFFFF"/>
            </a:solidFill>
            <a:ln w="28575">
              <a:solidFill>
                <a:schemeClr val="tx1"/>
              </a:solidFill>
              <a:miter lim="800000"/>
              <a:headEnd/>
              <a:tailEnd/>
            </a:ln>
            <a:effectLst/>
          </p:spPr>
          <p:txBody>
            <a:bodyPr wrap="none" anchor="ctr"/>
            <a:lstStyle/>
            <a:p>
              <a:pPr algn="ctr"/>
              <a:r>
                <a:rPr lang="en-US" sz="1800">
                  <a:latin typeface="Arial" charset="0"/>
                </a:rPr>
                <a:t>industrial</a:t>
              </a:r>
            </a:p>
            <a:p>
              <a:pPr algn="ctr"/>
              <a:r>
                <a:rPr lang="en-US" sz="1800">
                  <a:latin typeface="Arial" charset="0"/>
                </a:rPr>
                <a:t>ecology</a:t>
              </a:r>
            </a:p>
          </p:txBody>
        </p:sp>
        <p:sp>
          <p:nvSpPr>
            <p:cNvPr id="458760" name="AutoShape 8"/>
            <p:cNvSpPr>
              <a:spLocks noChangeArrowheads="1"/>
            </p:cNvSpPr>
            <p:nvPr/>
          </p:nvSpPr>
          <p:spPr bwMode="auto">
            <a:xfrm>
              <a:off x="3792" y="2160"/>
              <a:ext cx="816" cy="706"/>
            </a:xfrm>
            <a:prstGeom prst="hexagon">
              <a:avLst>
                <a:gd name="adj" fmla="val 28895"/>
                <a:gd name="vf" fmla="val 115470"/>
              </a:avLst>
            </a:prstGeom>
            <a:solidFill>
              <a:srgbClr val="CCFFFF"/>
            </a:solidFill>
            <a:ln w="28575">
              <a:solidFill>
                <a:schemeClr val="tx1"/>
              </a:solidFill>
              <a:miter lim="800000"/>
              <a:headEnd/>
              <a:tailEnd/>
            </a:ln>
            <a:effectLst/>
          </p:spPr>
          <p:txBody>
            <a:bodyPr wrap="none" anchor="ctr"/>
            <a:lstStyle/>
            <a:p>
              <a:pPr algn="ctr"/>
              <a:r>
                <a:rPr lang="en-US" sz="1800">
                  <a:latin typeface="Arial" charset="0"/>
                </a:rPr>
                <a:t>energy</a:t>
              </a:r>
            </a:p>
            <a:p>
              <a:pPr algn="ctr"/>
              <a:r>
                <a:rPr lang="en-US" sz="1800">
                  <a:latin typeface="Arial" charset="0"/>
                </a:rPr>
                <a:t>policy</a:t>
              </a:r>
            </a:p>
          </p:txBody>
        </p:sp>
        <p:sp>
          <p:nvSpPr>
            <p:cNvPr id="458761" name="AutoShape 9"/>
            <p:cNvSpPr>
              <a:spLocks noChangeArrowheads="1"/>
            </p:cNvSpPr>
            <p:nvPr/>
          </p:nvSpPr>
          <p:spPr bwMode="auto">
            <a:xfrm>
              <a:off x="3792" y="1392"/>
              <a:ext cx="816" cy="706"/>
            </a:xfrm>
            <a:prstGeom prst="hexagon">
              <a:avLst>
                <a:gd name="adj" fmla="val 28895"/>
                <a:gd name="vf" fmla="val 115470"/>
              </a:avLst>
            </a:prstGeom>
            <a:solidFill>
              <a:srgbClr val="CCFFFF"/>
            </a:solidFill>
            <a:ln w="28575">
              <a:solidFill>
                <a:schemeClr val="tx1"/>
              </a:solidFill>
              <a:miter lim="800000"/>
              <a:headEnd/>
              <a:tailEnd/>
            </a:ln>
            <a:effectLst/>
          </p:spPr>
          <p:txBody>
            <a:bodyPr wrap="none" anchor="ctr"/>
            <a:lstStyle/>
            <a:p>
              <a:pPr algn="ctr"/>
              <a:r>
                <a:rPr lang="en-US" sz="1800">
                  <a:latin typeface="Arial" charset="0"/>
                </a:rPr>
                <a:t>urban </a:t>
              </a:r>
            </a:p>
            <a:p>
              <a:pPr algn="ctr"/>
              <a:r>
                <a:rPr lang="en-US" sz="1800">
                  <a:latin typeface="Arial" charset="0"/>
                </a:rPr>
                <a:t>design</a:t>
              </a:r>
            </a:p>
          </p:txBody>
        </p:sp>
        <p:sp>
          <p:nvSpPr>
            <p:cNvPr id="458762" name="AutoShape 10"/>
            <p:cNvSpPr>
              <a:spLocks noChangeArrowheads="1"/>
            </p:cNvSpPr>
            <p:nvPr/>
          </p:nvSpPr>
          <p:spPr bwMode="auto">
            <a:xfrm>
              <a:off x="3120" y="2544"/>
              <a:ext cx="816" cy="706"/>
            </a:xfrm>
            <a:prstGeom prst="hexagon">
              <a:avLst>
                <a:gd name="adj" fmla="val 28895"/>
                <a:gd name="vf" fmla="val 115470"/>
              </a:avLst>
            </a:prstGeom>
            <a:solidFill>
              <a:srgbClr val="CCFFFF"/>
            </a:solidFill>
            <a:ln w="28575">
              <a:solidFill>
                <a:schemeClr val="tx1"/>
              </a:solidFill>
              <a:miter lim="800000"/>
              <a:headEnd/>
              <a:tailEnd/>
            </a:ln>
            <a:effectLst/>
          </p:spPr>
          <p:txBody>
            <a:bodyPr wrap="none" anchor="ctr"/>
            <a:lstStyle/>
            <a:p>
              <a:pPr algn="ctr"/>
              <a:r>
                <a:rPr lang="en-US" sz="1800">
                  <a:latin typeface="Arial" charset="0"/>
                </a:rPr>
                <a:t>fuel cells</a:t>
              </a:r>
            </a:p>
          </p:txBody>
        </p:sp>
        <p:sp>
          <p:nvSpPr>
            <p:cNvPr id="458763" name="AutoShape 11"/>
            <p:cNvSpPr>
              <a:spLocks noChangeArrowheads="1"/>
            </p:cNvSpPr>
            <p:nvPr/>
          </p:nvSpPr>
          <p:spPr bwMode="auto">
            <a:xfrm>
              <a:off x="3120" y="1776"/>
              <a:ext cx="816" cy="706"/>
            </a:xfrm>
            <a:prstGeom prst="hexagon">
              <a:avLst>
                <a:gd name="adj" fmla="val 28895"/>
                <a:gd name="vf" fmla="val 115470"/>
              </a:avLst>
            </a:prstGeom>
            <a:solidFill>
              <a:srgbClr val="CCFFFF"/>
            </a:solidFill>
            <a:ln w="28575">
              <a:solidFill>
                <a:schemeClr val="tx1"/>
              </a:solidFill>
              <a:miter lim="800000"/>
              <a:headEnd/>
              <a:tailEnd/>
            </a:ln>
            <a:effectLst/>
          </p:spPr>
          <p:txBody>
            <a:bodyPr wrap="none" anchor="ctr"/>
            <a:lstStyle/>
            <a:p>
              <a:pPr algn="ctr"/>
              <a:r>
                <a:rPr lang="en-US" sz="1800">
                  <a:latin typeface="Arial" charset="0"/>
                </a:rPr>
                <a:t>offsets</a:t>
              </a:r>
            </a:p>
          </p:txBody>
        </p:sp>
        <p:sp>
          <p:nvSpPr>
            <p:cNvPr id="458764" name="AutoShape 12"/>
            <p:cNvSpPr>
              <a:spLocks noChangeArrowheads="1"/>
            </p:cNvSpPr>
            <p:nvPr/>
          </p:nvSpPr>
          <p:spPr bwMode="auto">
            <a:xfrm>
              <a:off x="2448" y="2942"/>
              <a:ext cx="816" cy="706"/>
            </a:xfrm>
            <a:prstGeom prst="hexagon">
              <a:avLst>
                <a:gd name="adj" fmla="val 28895"/>
                <a:gd name="vf" fmla="val 115470"/>
              </a:avLst>
            </a:prstGeom>
            <a:solidFill>
              <a:srgbClr val="CCFFFF"/>
            </a:solidFill>
            <a:ln w="28575">
              <a:solidFill>
                <a:schemeClr val="tx1"/>
              </a:solidFill>
              <a:miter lim="800000"/>
              <a:headEnd/>
              <a:tailEnd/>
            </a:ln>
            <a:effectLst/>
          </p:spPr>
          <p:txBody>
            <a:bodyPr wrap="none" anchor="ctr"/>
            <a:lstStyle/>
            <a:p>
              <a:pPr algn="ctr"/>
              <a:r>
                <a:rPr lang="en-US" sz="1800">
                  <a:latin typeface="Arial" charset="0"/>
                </a:rPr>
                <a:t>standards</a:t>
              </a:r>
            </a:p>
          </p:txBody>
        </p:sp>
        <p:sp>
          <p:nvSpPr>
            <p:cNvPr id="458765" name="AutoShape 13"/>
            <p:cNvSpPr>
              <a:spLocks noChangeArrowheads="1"/>
            </p:cNvSpPr>
            <p:nvPr/>
          </p:nvSpPr>
          <p:spPr bwMode="auto">
            <a:xfrm>
              <a:off x="2448" y="2160"/>
              <a:ext cx="816" cy="706"/>
            </a:xfrm>
            <a:prstGeom prst="hexagon">
              <a:avLst>
                <a:gd name="adj" fmla="val 28895"/>
                <a:gd name="vf" fmla="val 115470"/>
              </a:avLst>
            </a:prstGeom>
            <a:solidFill>
              <a:srgbClr val="CCFFFF"/>
            </a:solidFill>
            <a:ln w="28575">
              <a:solidFill>
                <a:schemeClr val="tx1"/>
              </a:solidFill>
              <a:miter lim="800000"/>
              <a:headEnd/>
              <a:tailEnd/>
            </a:ln>
            <a:effectLst/>
          </p:spPr>
          <p:txBody>
            <a:bodyPr wrap="none" anchor="ctr"/>
            <a:lstStyle/>
            <a:p>
              <a:pPr algn="ctr"/>
              <a:r>
                <a:rPr lang="en-US" sz="1800">
                  <a:latin typeface="Arial" charset="0"/>
                </a:rPr>
                <a:t>envelope</a:t>
              </a:r>
            </a:p>
          </p:txBody>
        </p:sp>
        <p:sp>
          <p:nvSpPr>
            <p:cNvPr id="458766" name="AutoShape 14"/>
            <p:cNvSpPr>
              <a:spLocks noChangeArrowheads="1"/>
            </p:cNvSpPr>
            <p:nvPr/>
          </p:nvSpPr>
          <p:spPr bwMode="auto">
            <a:xfrm>
              <a:off x="2448" y="1392"/>
              <a:ext cx="816" cy="706"/>
            </a:xfrm>
            <a:prstGeom prst="hexagon">
              <a:avLst>
                <a:gd name="adj" fmla="val 28895"/>
                <a:gd name="vf" fmla="val 115470"/>
              </a:avLst>
            </a:prstGeom>
            <a:solidFill>
              <a:srgbClr val="CCFFFF"/>
            </a:solidFill>
            <a:ln w="28575">
              <a:solidFill>
                <a:schemeClr val="tx1"/>
              </a:solidFill>
              <a:miter lim="800000"/>
              <a:headEnd/>
              <a:tailEnd/>
            </a:ln>
            <a:effectLst/>
          </p:spPr>
          <p:txBody>
            <a:bodyPr wrap="none" anchor="ctr"/>
            <a:lstStyle/>
            <a:p>
              <a:pPr algn="ctr"/>
              <a:r>
                <a:rPr lang="en-US" sz="1800">
                  <a:latin typeface="Arial" charset="0"/>
                </a:rPr>
                <a:t>data mgmt</a:t>
              </a:r>
            </a:p>
          </p:txBody>
        </p:sp>
        <p:sp>
          <p:nvSpPr>
            <p:cNvPr id="458767" name="AutoShape 15"/>
            <p:cNvSpPr>
              <a:spLocks noChangeArrowheads="1"/>
            </p:cNvSpPr>
            <p:nvPr/>
          </p:nvSpPr>
          <p:spPr bwMode="auto">
            <a:xfrm>
              <a:off x="1776" y="2544"/>
              <a:ext cx="816" cy="706"/>
            </a:xfrm>
            <a:prstGeom prst="hexagon">
              <a:avLst>
                <a:gd name="adj" fmla="val 28895"/>
                <a:gd name="vf" fmla="val 115470"/>
              </a:avLst>
            </a:prstGeom>
            <a:solidFill>
              <a:srgbClr val="CCFFFF"/>
            </a:solidFill>
            <a:ln w="28575">
              <a:solidFill>
                <a:schemeClr val="tx1"/>
              </a:solidFill>
              <a:miter lim="800000"/>
              <a:headEnd/>
              <a:tailEnd/>
            </a:ln>
            <a:effectLst/>
          </p:spPr>
          <p:txBody>
            <a:bodyPr wrap="none" anchor="ctr"/>
            <a:lstStyle/>
            <a:p>
              <a:pPr algn="ctr"/>
              <a:r>
                <a:rPr lang="en-US" sz="1800">
                  <a:latin typeface="Arial" charset="0"/>
                </a:rPr>
                <a:t>IT</a:t>
              </a:r>
            </a:p>
          </p:txBody>
        </p:sp>
        <p:sp>
          <p:nvSpPr>
            <p:cNvPr id="458768" name="AutoShape 16"/>
            <p:cNvSpPr>
              <a:spLocks noChangeArrowheads="1"/>
            </p:cNvSpPr>
            <p:nvPr/>
          </p:nvSpPr>
          <p:spPr bwMode="auto">
            <a:xfrm>
              <a:off x="1104" y="1392"/>
              <a:ext cx="816" cy="706"/>
            </a:xfrm>
            <a:prstGeom prst="hexagon">
              <a:avLst>
                <a:gd name="adj" fmla="val 28895"/>
                <a:gd name="vf" fmla="val 115470"/>
              </a:avLst>
            </a:prstGeom>
            <a:solidFill>
              <a:srgbClr val="CCFFFF"/>
            </a:solidFill>
            <a:ln w="28575">
              <a:solidFill>
                <a:schemeClr val="tx1"/>
              </a:solidFill>
              <a:miter lim="800000"/>
              <a:headEnd/>
              <a:tailEnd/>
            </a:ln>
            <a:effectLst/>
          </p:spPr>
          <p:txBody>
            <a:bodyPr wrap="none" anchor="ctr"/>
            <a:lstStyle/>
            <a:p>
              <a:pPr algn="ctr"/>
              <a:r>
                <a:rPr lang="en-US" sz="1800">
                  <a:latin typeface="Arial" charset="0"/>
                </a:rPr>
                <a:t>controls</a:t>
              </a:r>
            </a:p>
          </p:txBody>
        </p:sp>
        <p:sp>
          <p:nvSpPr>
            <p:cNvPr id="458769" name="AutoShape 17"/>
            <p:cNvSpPr>
              <a:spLocks noChangeArrowheads="1"/>
            </p:cNvSpPr>
            <p:nvPr/>
          </p:nvSpPr>
          <p:spPr bwMode="auto">
            <a:xfrm>
              <a:off x="1104" y="2146"/>
              <a:ext cx="816" cy="706"/>
            </a:xfrm>
            <a:prstGeom prst="hexagon">
              <a:avLst>
                <a:gd name="adj" fmla="val 28895"/>
                <a:gd name="vf" fmla="val 115470"/>
              </a:avLst>
            </a:prstGeom>
            <a:solidFill>
              <a:srgbClr val="CCFFFF"/>
            </a:solidFill>
            <a:ln w="28575">
              <a:solidFill>
                <a:schemeClr val="tx1"/>
              </a:solidFill>
              <a:miter lim="800000"/>
              <a:headEnd/>
              <a:tailEnd/>
            </a:ln>
            <a:effectLst/>
          </p:spPr>
          <p:txBody>
            <a:bodyPr wrap="none" anchor="ctr"/>
            <a:lstStyle/>
            <a:p>
              <a:pPr algn="ctr"/>
              <a:r>
                <a:rPr lang="en-US" sz="1800">
                  <a:latin typeface="Arial" charset="0"/>
                </a:rPr>
                <a:t>finance</a:t>
              </a:r>
            </a:p>
          </p:txBody>
        </p:sp>
        <p:sp>
          <p:nvSpPr>
            <p:cNvPr id="458770" name="AutoShape 18"/>
            <p:cNvSpPr>
              <a:spLocks noChangeArrowheads="1"/>
            </p:cNvSpPr>
            <p:nvPr/>
          </p:nvSpPr>
          <p:spPr bwMode="auto">
            <a:xfrm>
              <a:off x="1104" y="2942"/>
              <a:ext cx="816" cy="706"/>
            </a:xfrm>
            <a:prstGeom prst="hexagon">
              <a:avLst>
                <a:gd name="adj" fmla="val 28895"/>
                <a:gd name="vf" fmla="val 115470"/>
              </a:avLst>
            </a:prstGeom>
            <a:solidFill>
              <a:srgbClr val="CCFFFF"/>
            </a:solidFill>
            <a:ln w="28575">
              <a:solidFill>
                <a:schemeClr val="tx1"/>
              </a:solidFill>
              <a:miter lim="800000"/>
              <a:headEnd/>
              <a:tailEnd/>
            </a:ln>
            <a:effectLst/>
          </p:spPr>
          <p:txBody>
            <a:bodyPr wrap="none" anchor="ctr"/>
            <a:lstStyle/>
            <a:p>
              <a:pPr algn="ctr"/>
              <a:r>
                <a:rPr lang="en-US" sz="1800">
                  <a:latin typeface="Arial" charset="0"/>
                </a:rPr>
                <a:t>interiors</a:t>
              </a:r>
            </a:p>
          </p:txBody>
        </p:sp>
        <p:sp>
          <p:nvSpPr>
            <p:cNvPr id="458771" name="AutoShape 19"/>
            <p:cNvSpPr>
              <a:spLocks noChangeArrowheads="1"/>
            </p:cNvSpPr>
            <p:nvPr/>
          </p:nvSpPr>
          <p:spPr bwMode="auto">
            <a:xfrm>
              <a:off x="432" y="1776"/>
              <a:ext cx="816" cy="706"/>
            </a:xfrm>
            <a:prstGeom prst="hexagon">
              <a:avLst>
                <a:gd name="adj" fmla="val 28895"/>
                <a:gd name="vf" fmla="val 115470"/>
              </a:avLst>
            </a:prstGeom>
            <a:solidFill>
              <a:srgbClr val="CCFFFF"/>
            </a:solidFill>
            <a:ln w="28575">
              <a:solidFill>
                <a:schemeClr val="tx1"/>
              </a:solidFill>
              <a:miter lim="800000"/>
              <a:headEnd/>
              <a:tailEnd/>
            </a:ln>
            <a:effectLst/>
          </p:spPr>
          <p:txBody>
            <a:bodyPr wrap="none" anchor="ctr"/>
            <a:lstStyle/>
            <a:p>
              <a:pPr algn="ctr"/>
              <a:r>
                <a:rPr lang="en-US" sz="1800">
                  <a:latin typeface="Arial" charset="0"/>
                </a:rPr>
                <a:t>utility</a:t>
              </a:r>
            </a:p>
          </p:txBody>
        </p:sp>
        <p:sp>
          <p:nvSpPr>
            <p:cNvPr id="458772" name="AutoShape 20"/>
            <p:cNvSpPr>
              <a:spLocks noChangeArrowheads="1"/>
            </p:cNvSpPr>
            <p:nvPr/>
          </p:nvSpPr>
          <p:spPr bwMode="auto">
            <a:xfrm>
              <a:off x="432" y="2544"/>
              <a:ext cx="816" cy="706"/>
            </a:xfrm>
            <a:prstGeom prst="hexagon">
              <a:avLst>
                <a:gd name="adj" fmla="val 28895"/>
                <a:gd name="vf" fmla="val 115470"/>
              </a:avLst>
            </a:prstGeom>
            <a:solidFill>
              <a:srgbClr val="CCFFFF"/>
            </a:solidFill>
            <a:ln w="28575">
              <a:solidFill>
                <a:schemeClr val="tx1"/>
              </a:solidFill>
              <a:miter lim="800000"/>
              <a:headEnd/>
              <a:tailEnd/>
            </a:ln>
            <a:effectLst/>
          </p:spPr>
          <p:txBody>
            <a:bodyPr wrap="none" anchor="ctr"/>
            <a:lstStyle/>
            <a:p>
              <a:pPr algn="ctr"/>
              <a:r>
                <a:rPr lang="en-US" sz="1800">
                  <a:latin typeface="Arial" charset="0"/>
                </a:rPr>
                <a:t>DSM</a:t>
              </a:r>
            </a:p>
          </p:txBody>
        </p:sp>
      </p:grpSp>
      <p:grpSp>
        <p:nvGrpSpPr>
          <p:cNvPr id="3" name="Group 21"/>
          <p:cNvGrpSpPr>
            <a:grpSpLocks/>
          </p:cNvGrpSpPr>
          <p:nvPr/>
        </p:nvGrpSpPr>
        <p:grpSpPr bwMode="auto">
          <a:xfrm>
            <a:off x="685800" y="2209800"/>
            <a:ext cx="7696200" cy="3581400"/>
            <a:chOff x="432" y="1392"/>
            <a:chExt cx="4848" cy="2256"/>
          </a:xfrm>
        </p:grpSpPr>
        <p:sp>
          <p:nvSpPr>
            <p:cNvPr id="458774" name="AutoShape 22"/>
            <p:cNvSpPr>
              <a:spLocks noChangeArrowheads="1"/>
            </p:cNvSpPr>
            <p:nvPr/>
          </p:nvSpPr>
          <p:spPr bwMode="auto">
            <a:xfrm>
              <a:off x="1776" y="1776"/>
              <a:ext cx="816" cy="706"/>
            </a:xfrm>
            <a:prstGeom prst="hexagon">
              <a:avLst>
                <a:gd name="adj" fmla="val 28895"/>
                <a:gd name="vf" fmla="val 115470"/>
              </a:avLst>
            </a:prstGeom>
            <a:solidFill>
              <a:srgbClr val="CCFFFF"/>
            </a:solidFill>
            <a:ln w="28575">
              <a:solidFill>
                <a:schemeClr val="tx1"/>
              </a:solidFill>
              <a:miter lim="800000"/>
              <a:headEnd/>
              <a:tailEnd/>
            </a:ln>
            <a:effectLst/>
          </p:spPr>
          <p:txBody>
            <a:bodyPr wrap="none" anchor="ctr"/>
            <a:lstStyle/>
            <a:p>
              <a:pPr algn="ctr"/>
              <a:r>
                <a:rPr lang="en-US" sz="1800">
                  <a:latin typeface="Arial" charset="0"/>
                </a:rPr>
                <a:t>Xantrex</a:t>
              </a:r>
            </a:p>
          </p:txBody>
        </p:sp>
        <p:sp>
          <p:nvSpPr>
            <p:cNvPr id="458775" name="AutoShape 23"/>
            <p:cNvSpPr>
              <a:spLocks noChangeArrowheads="1"/>
            </p:cNvSpPr>
            <p:nvPr/>
          </p:nvSpPr>
          <p:spPr bwMode="auto">
            <a:xfrm>
              <a:off x="4464" y="1776"/>
              <a:ext cx="816" cy="706"/>
            </a:xfrm>
            <a:prstGeom prst="hexagon">
              <a:avLst>
                <a:gd name="adj" fmla="val 28895"/>
                <a:gd name="vf" fmla="val 115470"/>
              </a:avLst>
            </a:prstGeom>
            <a:solidFill>
              <a:srgbClr val="CCFFFF"/>
            </a:solidFill>
            <a:ln w="28575">
              <a:solidFill>
                <a:schemeClr val="tx1"/>
              </a:solidFill>
              <a:miter lim="800000"/>
              <a:headEnd/>
              <a:tailEnd/>
            </a:ln>
            <a:effectLst/>
          </p:spPr>
          <p:txBody>
            <a:bodyPr wrap="none" anchor="ctr"/>
            <a:lstStyle/>
            <a:p>
              <a:pPr algn="ctr"/>
              <a:r>
                <a:rPr lang="en-US" sz="1800">
                  <a:latin typeface="Arial" charset="0"/>
                </a:rPr>
                <a:t>Envision</a:t>
              </a:r>
            </a:p>
          </p:txBody>
        </p:sp>
        <p:sp>
          <p:nvSpPr>
            <p:cNvPr id="458776" name="AutoShape 24"/>
            <p:cNvSpPr>
              <a:spLocks noChangeArrowheads="1"/>
            </p:cNvSpPr>
            <p:nvPr/>
          </p:nvSpPr>
          <p:spPr bwMode="auto">
            <a:xfrm>
              <a:off x="4464" y="2544"/>
              <a:ext cx="816" cy="706"/>
            </a:xfrm>
            <a:prstGeom prst="hexagon">
              <a:avLst>
                <a:gd name="adj" fmla="val 28895"/>
                <a:gd name="vf" fmla="val 115470"/>
              </a:avLst>
            </a:prstGeom>
            <a:solidFill>
              <a:srgbClr val="CCFFFF"/>
            </a:solidFill>
            <a:ln w="28575">
              <a:solidFill>
                <a:schemeClr val="tx1"/>
              </a:solidFill>
              <a:miter lim="800000"/>
              <a:headEnd/>
              <a:tailEnd/>
            </a:ln>
            <a:effectLst/>
          </p:spPr>
          <p:txBody>
            <a:bodyPr wrap="none" anchor="ctr"/>
            <a:lstStyle/>
            <a:p>
              <a:pPr algn="ctr"/>
              <a:r>
                <a:rPr lang="en-US" sz="1800">
                  <a:latin typeface="Arial" charset="0"/>
                </a:rPr>
                <a:t>Vancouver</a:t>
              </a:r>
            </a:p>
          </p:txBody>
        </p:sp>
        <p:sp>
          <p:nvSpPr>
            <p:cNvPr id="458777" name="AutoShape 25"/>
            <p:cNvSpPr>
              <a:spLocks noChangeArrowheads="1"/>
            </p:cNvSpPr>
            <p:nvPr/>
          </p:nvSpPr>
          <p:spPr bwMode="auto">
            <a:xfrm>
              <a:off x="3792" y="2942"/>
              <a:ext cx="816" cy="706"/>
            </a:xfrm>
            <a:prstGeom prst="hexagon">
              <a:avLst>
                <a:gd name="adj" fmla="val 28895"/>
                <a:gd name="vf" fmla="val 115470"/>
              </a:avLst>
            </a:prstGeom>
            <a:solidFill>
              <a:srgbClr val="CCFFFF"/>
            </a:solidFill>
            <a:ln w="28575">
              <a:solidFill>
                <a:schemeClr val="tx1"/>
              </a:solidFill>
              <a:miter lim="800000"/>
              <a:headEnd/>
              <a:tailEnd/>
            </a:ln>
            <a:effectLst/>
          </p:spPr>
          <p:txBody>
            <a:bodyPr wrap="none" anchor="ctr"/>
            <a:lstStyle/>
            <a:p>
              <a:pPr algn="ctr"/>
              <a:r>
                <a:rPr lang="en-US" sz="1800">
                  <a:latin typeface="Arial" charset="0"/>
                </a:rPr>
                <a:t>NRC</a:t>
              </a:r>
            </a:p>
          </p:txBody>
        </p:sp>
        <p:sp>
          <p:nvSpPr>
            <p:cNvPr id="458778" name="AutoShape 26"/>
            <p:cNvSpPr>
              <a:spLocks noChangeArrowheads="1"/>
            </p:cNvSpPr>
            <p:nvPr/>
          </p:nvSpPr>
          <p:spPr bwMode="auto">
            <a:xfrm>
              <a:off x="3792" y="2160"/>
              <a:ext cx="816" cy="706"/>
            </a:xfrm>
            <a:prstGeom prst="hexagon">
              <a:avLst>
                <a:gd name="adj" fmla="val 28895"/>
                <a:gd name="vf" fmla="val 115470"/>
              </a:avLst>
            </a:prstGeom>
            <a:solidFill>
              <a:srgbClr val="CCFFFF"/>
            </a:solidFill>
            <a:ln w="28575">
              <a:solidFill>
                <a:schemeClr val="tx1"/>
              </a:solidFill>
              <a:miter lim="800000"/>
              <a:headEnd/>
              <a:tailEnd/>
            </a:ln>
            <a:effectLst/>
          </p:spPr>
          <p:txBody>
            <a:bodyPr wrap="none" anchor="ctr"/>
            <a:lstStyle/>
            <a:p>
              <a:pPr algn="ctr"/>
              <a:r>
                <a:rPr lang="en-US" sz="1800">
                  <a:latin typeface="Arial" charset="0"/>
                </a:rPr>
                <a:t>NRCan</a:t>
              </a:r>
            </a:p>
          </p:txBody>
        </p:sp>
        <p:sp>
          <p:nvSpPr>
            <p:cNvPr id="458779" name="AutoShape 27"/>
            <p:cNvSpPr>
              <a:spLocks noChangeArrowheads="1"/>
            </p:cNvSpPr>
            <p:nvPr/>
          </p:nvSpPr>
          <p:spPr bwMode="auto">
            <a:xfrm>
              <a:off x="3792" y="1392"/>
              <a:ext cx="816" cy="706"/>
            </a:xfrm>
            <a:prstGeom prst="hexagon">
              <a:avLst>
                <a:gd name="adj" fmla="val 28895"/>
                <a:gd name="vf" fmla="val 115470"/>
              </a:avLst>
            </a:prstGeom>
            <a:solidFill>
              <a:srgbClr val="CCFFFF"/>
            </a:solidFill>
            <a:ln w="28575">
              <a:solidFill>
                <a:schemeClr val="tx1"/>
              </a:solidFill>
              <a:miter lim="800000"/>
              <a:headEnd/>
              <a:tailEnd/>
            </a:ln>
            <a:effectLst/>
          </p:spPr>
          <p:txBody>
            <a:bodyPr wrap="none" anchor="ctr"/>
            <a:lstStyle/>
            <a:p>
              <a:pPr algn="ctr"/>
              <a:r>
                <a:rPr lang="en-US" sz="1800">
                  <a:latin typeface="Arial" charset="0"/>
                </a:rPr>
                <a:t>ICSC</a:t>
              </a:r>
            </a:p>
          </p:txBody>
        </p:sp>
        <p:sp>
          <p:nvSpPr>
            <p:cNvPr id="458780" name="AutoShape 28"/>
            <p:cNvSpPr>
              <a:spLocks noChangeArrowheads="1"/>
            </p:cNvSpPr>
            <p:nvPr/>
          </p:nvSpPr>
          <p:spPr bwMode="auto">
            <a:xfrm>
              <a:off x="3120" y="2544"/>
              <a:ext cx="816" cy="706"/>
            </a:xfrm>
            <a:prstGeom prst="hexagon">
              <a:avLst>
                <a:gd name="adj" fmla="val 28895"/>
                <a:gd name="vf" fmla="val 115470"/>
              </a:avLst>
            </a:prstGeom>
            <a:solidFill>
              <a:srgbClr val="CCFFFF"/>
            </a:solidFill>
            <a:ln w="28575">
              <a:solidFill>
                <a:schemeClr val="tx1"/>
              </a:solidFill>
              <a:miter lim="800000"/>
              <a:headEnd/>
              <a:tailEnd/>
            </a:ln>
            <a:effectLst/>
          </p:spPr>
          <p:txBody>
            <a:bodyPr wrap="none" anchor="ctr"/>
            <a:lstStyle/>
            <a:p>
              <a:pPr algn="ctr"/>
              <a:r>
                <a:rPr lang="en-US" sz="1800">
                  <a:latin typeface="Arial" charset="0"/>
                </a:rPr>
                <a:t>FCC</a:t>
              </a:r>
            </a:p>
          </p:txBody>
        </p:sp>
        <p:sp>
          <p:nvSpPr>
            <p:cNvPr id="458781" name="AutoShape 29"/>
            <p:cNvSpPr>
              <a:spLocks noChangeArrowheads="1"/>
            </p:cNvSpPr>
            <p:nvPr/>
          </p:nvSpPr>
          <p:spPr bwMode="auto">
            <a:xfrm>
              <a:off x="3120" y="1776"/>
              <a:ext cx="816" cy="706"/>
            </a:xfrm>
            <a:prstGeom prst="hexagon">
              <a:avLst>
                <a:gd name="adj" fmla="val 28895"/>
                <a:gd name="vf" fmla="val 115470"/>
              </a:avLst>
            </a:prstGeom>
            <a:solidFill>
              <a:srgbClr val="CCFFFF"/>
            </a:solidFill>
            <a:ln w="28575">
              <a:solidFill>
                <a:schemeClr val="tx1"/>
              </a:solidFill>
              <a:miter lim="800000"/>
              <a:headEnd/>
              <a:tailEnd/>
            </a:ln>
            <a:effectLst/>
          </p:spPr>
          <p:txBody>
            <a:bodyPr wrap="none" anchor="ctr"/>
            <a:lstStyle/>
            <a:p>
              <a:pPr algn="ctr"/>
              <a:r>
                <a:rPr lang="en-US" sz="1800">
                  <a:latin typeface="Arial" charset="0"/>
                </a:rPr>
                <a:t>DSF</a:t>
              </a:r>
            </a:p>
          </p:txBody>
        </p:sp>
        <p:sp>
          <p:nvSpPr>
            <p:cNvPr id="458782" name="AutoShape 30"/>
            <p:cNvSpPr>
              <a:spLocks noChangeArrowheads="1"/>
            </p:cNvSpPr>
            <p:nvPr/>
          </p:nvSpPr>
          <p:spPr bwMode="auto">
            <a:xfrm>
              <a:off x="2448" y="2942"/>
              <a:ext cx="816" cy="706"/>
            </a:xfrm>
            <a:prstGeom prst="hexagon">
              <a:avLst>
                <a:gd name="adj" fmla="val 28895"/>
                <a:gd name="vf" fmla="val 115470"/>
              </a:avLst>
            </a:prstGeom>
            <a:solidFill>
              <a:srgbClr val="CCFFFF"/>
            </a:solidFill>
            <a:ln w="28575">
              <a:solidFill>
                <a:schemeClr val="tx1"/>
              </a:solidFill>
              <a:miter lim="800000"/>
              <a:headEnd/>
              <a:tailEnd/>
            </a:ln>
            <a:effectLst/>
          </p:spPr>
          <p:txBody>
            <a:bodyPr wrap="none" anchor="ctr"/>
            <a:lstStyle/>
            <a:p>
              <a:pPr algn="ctr"/>
              <a:r>
                <a:rPr lang="en-US" sz="1800">
                  <a:latin typeface="Arial" charset="0"/>
                </a:rPr>
                <a:t>GVRD</a:t>
              </a:r>
            </a:p>
          </p:txBody>
        </p:sp>
        <p:sp>
          <p:nvSpPr>
            <p:cNvPr id="458783" name="AutoShape 31"/>
            <p:cNvSpPr>
              <a:spLocks noChangeArrowheads="1"/>
            </p:cNvSpPr>
            <p:nvPr/>
          </p:nvSpPr>
          <p:spPr bwMode="auto">
            <a:xfrm>
              <a:off x="2448" y="2160"/>
              <a:ext cx="816" cy="706"/>
            </a:xfrm>
            <a:prstGeom prst="hexagon">
              <a:avLst>
                <a:gd name="adj" fmla="val 28895"/>
                <a:gd name="vf" fmla="val 115470"/>
              </a:avLst>
            </a:prstGeom>
            <a:solidFill>
              <a:srgbClr val="CCFFFF"/>
            </a:solidFill>
            <a:ln w="28575">
              <a:solidFill>
                <a:schemeClr val="tx1"/>
              </a:solidFill>
              <a:miter lim="800000"/>
              <a:headEnd/>
              <a:tailEnd/>
            </a:ln>
            <a:effectLst/>
          </p:spPr>
          <p:txBody>
            <a:bodyPr wrap="none" anchor="ctr"/>
            <a:lstStyle/>
            <a:p>
              <a:pPr algn="ctr"/>
              <a:r>
                <a:rPr lang="en-US" sz="1800">
                  <a:latin typeface="Arial" charset="0"/>
                </a:rPr>
                <a:t>Visionwall</a:t>
              </a:r>
            </a:p>
          </p:txBody>
        </p:sp>
        <p:sp>
          <p:nvSpPr>
            <p:cNvPr id="458784" name="AutoShape 32"/>
            <p:cNvSpPr>
              <a:spLocks noChangeArrowheads="1"/>
            </p:cNvSpPr>
            <p:nvPr/>
          </p:nvSpPr>
          <p:spPr bwMode="auto">
            <a:xfrm>
              <a:off x="2448" y="1392"/>
              <a:ext cx="816" cy="706"/>
            </a:xfrm>
            <a:prstGeom prst="hexagon">
              <a:avLst>
                <a:gd name="adj" fmla="val 28895"/>
                <a:gd name="vf" fmla="val 115470"/>
              </a:avLst>
            </a:prstGeom>
            <a:solidFill>
              <a:srgbClr val="CCFFFF"/>
            </a:solidFill>
            <a:ln w="28575">
              <a:solidFill>
                <a:schemeClr val="tx1"/>
              </a:solidFill>
              <a:miter lim="800000"/>
              <a:headEnd/>
              <a:tailEnd/>
            </a:ln>
            <a:effectLst/>
          </p:spPr>
          <p:txBody>
            <a:bodyPr wrap="none" anchor="ctr"/>
            <a:lstStyle/>
            <a:p>
              <a:pPr algn="ctr"/>
              <a:r>
                <a:rPr lang="en-US" sz="1800">
                  <a:latin typeface="Arial" charset="0"/>
                </a:rPr>
                <a:t>SGI</a:t>
              </a:r>
            </a:p>
          </p:txBody>
        </p:sp>
        <p:sp>
          <p:nvSpPr>
            <p:cNvPr id="458785" name="AutoShape 33"/>
            <p:cNvSpPr>
              <a:spLocks noChangeArrowheads="1"/>
            </p:cNvSpPr>
            <p:nvPr/>
          </p:nvSpPr>
          <p:spPr bwMode="auto">
            <a:xfrm>
              <a:off x="1776" y="2544"/>
              <a:ext cx="816" cy="706"/>
            </a:xfrm>
            <a:prstGeom prst="hexagon">
              <a:avLst>
                <a:gd name="adj" fmla="val 28895"/>
                <a:gd name="vf" fmla="val 115470"/>
              </a:avLst>
            </a:prstGeom>
            <a:solidFill>
              <a:srgbClr val="CCFFFF"/>
            </a:solidFill>
            <a:ln w="28575">
              <a:solidFill>
                <a:schemeClr val="tx1"/>
              </a:solidFill>
              <a:miter lim="800000"/>
              <a:headEnd/>
              <a:tailEnd/>
            </a:ln>
            <a:effectLst/>
          </p:spPr>
          <p:txBody>
            <a:bodyPr wrap="none" anchor="ctr"/>
            <a:lstStyle/>
            <a:p>
              <a:pPr algn="ctr"/>
              <a:r>
                <a:rPr lang="en-US" sz="1800">
                  <a:latin typeface="Arial" charset="0"/>
                </a:rPr>
                <a:t>Telus</a:t>
              </a:r>
            </a:p>
          </p:txBody>
        </p:sp>
        <p:sp>
          <p:nvSpPr>
            <p:cNvPr id="458786" name="AutoShape 34"/>
            <p:cNvSpPr>
              <a:spLocks noChangeArrowheads="1"/>
            </p:cNvSpPr>
            <p:nvPr/>
          </p:nvSpPr>
          <p:spPr bwMode="auto">
            <a:xfrm>
              <a:off x="1104" y="1392"/>
              <a:ext cx="816" cy="706"/>
            </a:xfrm>
            <a:prstGeom prst="hexagon">
              <a:avLst>
                <a:gd name="adj" fmla="val 28895"/>
                <a:gd name="vf" fmla="val 115470"/>
              </a:avLst>
            </a:prstGeom>
            <a:solidFill>
              <a:srgbClr val="CCFFFF"/>
            </a:solidFill>
            <a:ln w="28575">
              <a:solidFill>
                <a:schemeClr val="tx1"/>
              </a:solidFill>
              <a:miter lim="800000"/>
              <a:headEnd/>
              <a:tailEnd/>
            </a:ln>
            <a:effectLst/>
          </p:spPr>
          <p:txBody>
            <a:bodyPr wrap="none" anchor="ctr"/>
            <a:lstStyle/>
            <a:p>
              <a:pPr algn="ctr"/>
              <a:r>
                <a:rPr lang="en-US" sz="1800">
                  <a:latin typeface="Arial" charset="0"/>
                </a:rPr>
                <a:t>Honeywell</a:t>
              </a:r>
            </a:p>
          </p:txBody>
        </p:sp>
        <p:sp>
          <p:nvSpPr>
            <p:cNvPr id="458787" name="AutoShape 35"/>
            <p:cNvSpPr>
              <a:spLocks noChangeArrowheads="1"/>
            </p:cNvSpPr>
            <p:nvPr/>
          </p:nvSpPr>
          <p:spPr bwMode="auto">
            <a:xfrm>
              <a:off x="1104" y="2146"/>
              <a:ext cx="816" cy="706"/>
            </a:xfrm>
            <a:prstGeom prst="hexagon">
              <a:avLst>
                <a:gd name="adj" fmla="val 28895"/>
                <a:gd name="vf" fmla="val 115470"/>
              </a:avLst>
            </a:prstGeom>
            <a:solidFill>
              <a:srgbClr val="CCFFFF"/>
            </a:solidFill>
            <a:ln w="28575">
              <a:solidFill>
                <a:schemeClr val="tx1"/>
              </a:solidFill>
              <a:miter lim="800000"/>
              <a:headEnd/>
              <a:tailEnd/>
            </a:ln>
            <a:effectLst/>
          </p:spPr>
          <p:txBody>
            <a:bodyPr wrap="none" anchor="ctr"/>
            <a:lstStyle/>
            <a:p>
              <a:pPr algn="ctr"/>
              <a:r>
                <a:rPr lang="en-US" sz="1800">
                  <a:latin typeface="Arial" charset="0"/>
                </a:rPr>
                <a:t>Vancity</a:t>
              </a:r>
            </a:p>
          </p:txBody>
        </p:sp>
        <p:sp>
          <p:nvSpPr>
            <p:cNvPr id="458788" name="AutoShape 36"/>
            <p:cNvSpPr>
              <a:spLocks noChangeArrowheads="1"/>
            </p:cNvSpPr>
            <p:nvPr/>
          </p:nvSpPr>
          <p:spPr bwMode="auto">
            <a:xfrm>
              <a:off x="1104" y="2942"/>
              <a:ext cx="816" cy="706"/>
            </a:xfrm>
            <a:prstGeom prst="hexagon">
              <a:avLst>
                <a:gd name="adj" fmla="val 28895"/>
                <a:gd name="vf" fmla="val 115470"/>
              </a:avLst>
            </a:prstGeom>
            <a:solidFill>
              <a:srgbClr val="CCFFFF"/>
            </a:solidFill>
            <a:ln w="28575">
              <a:solidFill>
                <a:schemeClr val="tx1"/>
              </a:solidFill>
              <a:miter lim="800000"/>
              <a:headEnd/>
              <a:tailEnd/>
            </a:ln>
            <a:effectLst/>
          </p:spPr>
          <p:txBody>
            <a:bodyPr wrap="none" anchor="ctr"/>
            <a:lstStyle/>
            <a:p>
              <a:pPr algn="ctr"/>
              <a:r>
                <a:rPr lang="en-US" sz="1800">
                  <a:latin typeface="Arial" charset="0"/>
                </a:rPr>
                <a:t>Haworth</a:t>
              </a:r>
            </a:p>
          </p:txBody>
        </p:sp>
        <p:sp>
          <p:nvSpPr>
            <p:cNvPr id="458789" name="AutoShape 37"/>
            <p:cNvSpPr>
              <a:spLocks noChangeArrowheads="1"/>
            </p:cNvSpPr>
            <p:nvPr/>
          </p:nvSpPr>
          <p:spPr bwMode="auto">
            <a:xfrm>
              <a:off x="432" y="1776"/>
              <a:ext cx="816" cy="706"/>
            </a:xfrm>
            <a:prstGeom prst="hexagon">
              <a:avLst>
                <a:gd name="adj" fmla="val 28895"/>
                <a:gd name="vf" fmla="val 115470"/>
              </a:avLst>
            </a:prstGeom>
            <a:solidFill>
              <a:srgbClr val="CCFFFF"/>
            </a:solidFill>
            <a:ln w="28575">
              <a:solidFill>
                <a:schemeClr val="tx1"/>
              </a:solidFill>
              <a:miter lim="800000"/>
              <a:headEnd/>
              <a:tailEnd/>
            </a:ln>
            <a:effectLst/>
          </p:spPr>
          <p:txBody>
            <a:bodyPr wrap="none" anchor="ctr"/>
            <a:lstStyle/>
            <a:p>
              <a:pPr algn="ctr"/>
              <a:r>
                <a:rPr lang="en-US" sz="1800">
                  <a:latin typeface="Arial" charset="0"/>
                </a:rPr>
                <a:t>Corix</a:t>
              </a:r>
            </a:p>
          </p:txBody>
        </p:sp>
        <p:sp>
          <p:nvSpPr>
            <p:cNvPr id="458790" name="AutoShape 38"/>
            <p:cNvSpPr>
              <a:spLocks noChangeArrowheads="1"/>
            </p:cNvSpPr>
            <p:nvPr/>
          </p:nvSpPr>
          <p:spPr bwMode="auto">
            <a:xfrm>
              <a:off x="432" y="2544"/>
              <a:ext cx="816" cy="706"/>
            </a:xfrm>
            <a:prstGeom prst="hexagon">
              <a:avLst>
                <a:gd name="adj" fmla="val 28895"/>
                <a:gd name="vf" fmla="val 115470"/>
              </a:avLst>
            </a:prstGeom>
            <a:solidFill>
              <a:srgbClr val="CCFFFF"/>
            </a:solidFill>
            <a:ln w="28575">
              <a:solidFill>
                <a:schemeClr val="tx1"/>
              </a:solidFill>
              <a:miter lim="800000"/>
              <a:headEnd/>
              <a:tailEnd/>
            </a:ln>
            <a:effectLst/>
          </p:spPr>
          <p:txBody>
            <a:bodyPr wrap="none" anchor="ctr"/>
            <a:lstStyle/>
            <a:p>
              <a:pPr algn="ctr"/>
              <a:r>
                <a:rPr lang="en-US" sz="1800">
                  <a:latin typeface="Arial" charset="0"/>
                </a:rPr>
                <a:t>BC Hydro</a:t>
              </a:r>
            </a:p>
          </p:txBody>
        </p:sp>
      </p:grpSp>
      <p:sp>
        <p:nvSpPr>
          <p:cNvPr id="458791" name="Rectangle 39"/>
          <p:cNvSpPr>
            <a:spLocks noChangeArrowheads="1"/>
          </p:cNvSpPr>
          <p:nvPr/>
        </p:nvSpPr>
        <p:spPr bwMode="auto">
          <a:xfrm>
            <a:off x="0" y="533400"/>
            <a:ext cx="9144000" cy="1585913"/>
          </a:xfrm>
          <a:prstGeom prst="rect">
            <a:avLst/>
          </a:prstGeom>
          <a:noFill/>
          <a:ln w="9525">
            <a:noFill/>
            <a:miter lim="800000"/>
            <a:headEnd/>
            <a:tailEnd/>
          </a:ln>
          <a:effectLst/>
        </p:spPr>
        <p:txBody>
          <a:bodyPr>
            <a:spAutoFit/>
          </a:bodyPr>
          <a:lstStyle/>
          <a:p>
            <a:pPr algn="ctr"/>
            <a:r>
              <a:rPr lang="en-US" sz="4400">
                <a:solidFill>
                  <a:srgbClr val="A50021"/>
                </a:solidFill>
                <a:latin typeface="Arial" charset="0"/>
              </a:rPr>
              <a:t>The Sustainability Mosaic</a:t>
            </a:r>
          </a:p>
          <a:p>
            <a:pPr algn="ctr"/>
            <a:endParaRPr lang="en-US" sz="1800">
              <a:solidFill>
                <a:schemeClr val="accent2"/>
              </a:solidFill>
              <a:latin typeface="Arial" charset="0"/>
            </a:endParaRPr>
          </a:p>
          <a:p>
            <a:pPr algn="ctr"/>
            <a:r>
              <a:rPr lang="en-US" sz="3600">
                <a:solidFill>
                  <a:schemeClr val="accent2"/>
                </a:solidFill>
                <a:latin typeface="Arial" charset="0"/>
              </a:rPr>
              <a:t>New forms of partnership</a:t>
            </a:r>
          </a:p>
        </p:txBody>
      </p:sp>
      <p:grpSp>
        <p:nvGrpSpPr>
          <p:cNvPr id="4" name="Group 57"/>
          <p:cNvGrpSpPr/>
          <p:nvPr/>
        </p:nvGrpSpPr>
        <p:grpSpPr>
          <a:xfrm>
            <a:off x="685800" y="2209800"/>
            <a:ext cx="7696200" cy="3581400"/>
            <a:chOff x="685800" y="2209800"/>
            <a:chExt cx="7696200" cy="3581400"/>
          </a:xfrm>
        </p:grpSpPr>
        <p:sp>
          <p:nvSpPr>
            <p:cNvPr id="59" name="AutoShape 56"/>
            <p:cNvSpPr>
              <a:spLocks noChangeArrowheads="1"/>
            </p:cNvSpPr>
            <p:nvPr/>
          </p:nvSpPr>
          <p:spPr bwMode="auto">
            <a:xfrm>
              <a:off x="685800" y="2819400"/>
              <a:ext cx="1295400" cy="1120775"/>
            </a:xfrm>
            <a:prstGeom prst="hexagon">
              <a:avLst>
                <a:gd name="adj" fmla="val 28895"/>
                <a:gd name="vf" fmla="val 115470"/>
              </a:avLst>
            </a:prstGeom>
            <a:blipFill dpi="0" rotWithShape="0">
              <a:blip r:embed="rId4" cstate="print"/>
              <a:srcRect/>
              <a:stretch>
                <a:fillRect l="-29000" t="-1000" r="-23000"/>
              </a:stretch>
            </a:blipFill>
            <a:ln w="28575">
              <a:solidFill>
                <a:schemeClr val="tx1"/>
              </a:solidFill>
              <a:miter lim="800000"/>
              <a:headEnd/>
              <a:tailEnd/>
            </a:ln>
            <a:effectLst/>
          </p:spPr>
          <p:txBody>
            <a:bodyPr wrap="none" anchor="ctr"/>
            <a:lstStyle/>
            <a:p>
              <a:pPr algn="ctr"/>
              <a:endParaRPr lang="en-US" sz="1800" dirty="0">
                <a:solidFill>
                  <a:srgbClr val="FFFF00"/>
                </a:solidFill>
                <a:latin typeface="Arial" charset="0"/>
              </a:endParaRPr>
            </a:p>
          </p:txBody>
        </p:sp>
        <p:sp>
          <p:nvSpPr>
            <p:cNvPr id="60" name="AutoShape 56"/>
            <p:cNvSpPr>
              <a:spLocks noChangeArrowheads="1"/>
            </p:cNvSpPr>
            <p:nvPr/>
          </p:nvSpPr>
          <p:spPr bwMode="auto">
            <a:xfrm>
              <a:off x="1752600" y="2232025"/>
              <a:ext cx="1295400" cy="1120775"/>
            </a:xfrm>
            <a:prstGeom prst="hexagon">
              <a:avLst>
                <a:gd name="adj" fmla="val 28895"/>
                <a:gd name="vf" fmla="val 115470"/>
              </a:avLst>
            </a:prstGeom>
            <a:blipFill dpi="0" rotWithShape="0">
              <a:blip r:embed="rId4" cstate="print"/>
              <a:srcRect/>
              <a:stretch>
                <a:fillRect l="-29000" t="-1000" r="-23000"/>
              </a:stretch>
            </a:blipFill>
            <a:ln w="28575">
              <a:solidFill>
                <a:schemeClr val="tx1"/>
              </a:solidFill>
              <a:miter lim="800000"/>
              <a:headEnd/>
              <a:tailEnd/>
            </a:ln>
            <a:effectLst/>
          </p:spPr>
          <p:txBody>
            <a:bodyPr wrap="none" anchor="ctr"/>
            <a:lstStyle/>
            <a:p>
              <a:pPr algn="ctr"/>
              <a:endParaRPr lang="en-US" sz="1800" dirty="0">
                <a:solidFill>
                  <a:srgbClr val="FFFF00"/>
                </a:solidFill>
                <a:latin typeface="Arial" charset="0"/>
              </a:endParaRPr>
            </a:p>
          </p:txBody>
        </p:sp>
        <p:sp>
          <p:nvSpPr>
            <p:cNvPr id="61" name="AutoShape 56"/>
            <p:cNvSpPr>
              <a:spLocks noChangeArrowheads="1"/>
            </p:cNvSpPr>
            <p:nvPr/>
          </p:nvSpPr>
          <p:spPr bwMode="auto">
            <a:xfrm>
              <a:off x="1752600" y="3429000"/>
              <a:ext cx="1295400" cy="1120775"/>
            </a:xfrm>
            <a:prstGeom prst="hexagon">
              <a:avLst>
                <a:gd name="adj" fmla="val 28895"/>
                <a:gd name="vf" fmla="val 115470"/>
              </a:avLst>
            </a:prstGeom>
            <a:blipFill dpi="0" rotWithShape="0">
              <a:blip r:embed="rId4" cstate="print"/>
              <a:srcRect/>
              <a:stretch>
                <a:fillRect l="-29000" t="-1000" r="-23000"/>
              </a:stretch>
            </a:blipFill>
            <a:ln w="28575">
              <a:solidFill>
                <a:schemeClr val="tx1"/>
              </a:solidFill>
              <a:miter lim="800000"/>
              <a:headEnd/>
              <a:tailEnd/>
            </a:ln>
            <a:effectLst/>
          </p:spPr>
          <p:txBody>
            <a:bodyPr wrap="none" anchor="ctr"/>
            <a:lstStyle/>
            <a:p>
              <a:pPr algn="ctr"/>
              <a:endParaRPr lang="en-US" sz="1800" dirty="0">
                <a:solidFill>
                  <a:srgbClr val="FFFF00"/>
                </a:solidFill>
                <a:latin typeface="Arial" charset="0"/>
              </a:endParaRPr>
            </a:p>
          </p:txBody>
        </p:sp>
        <p:sp>
          <p:nvSpPr>
            <p:cNvPr id="62" name="AutoShape 56"/>
            <p:cNvSpPr>
              <a:spLocks noChangeArrowheads="1"/>
            </p:cNvSpPr>
            <p:nvPr/>
          </p:nvSpPr>
          <p:spPr bwMode="auto">
            <a:xfrm>
              <a:off x="1752600" y="4670425"/>
              <a:ext cx="1295400" cy="1120775"/>
            </a:xfrm>
            <a:prstGeom prst="hexagon">
              <a:avLst>
                <a:gd name="adj" fmla="val 28895"/>
                <a:gd name="vf" fmla="val 115470"/>
              </a:avLst>
            </a:prstGeom>
            <a:blipFill dpi="0" rotWithShape="0">
              <a:blip r:embed="rId4" cstate="print"/>
              <a:srcRect/>
              <a:stretch>
                <a:fillRect l="-29000" t="-1000" r="-23000"/>
              </a:stretch>
            </a:blipFill>
            <a:ln w="28575">
              <a:solidFill>
                <a:schemeClr val="tx1"/>
              </a:solidFill>
              <a:miter lim="800000"/>
              <a:headEnd/>
              <a:tailEnd/>
            </a:ln>
            <a:effectLst/>
          </p:spPr>
          <p:txBody>
            <a:bodyPr wrap="none" anchor="ctr"/>
            <a:lstStyle/>
            <a:p>
              <a:pPr algn="ctr"/>
              <a:endParaRPr lang="en-US" sz="1800" dirty="0">
                <a:solidFill>
                  <a:srgbClr val="FFFF00"/>
                </a:solidFill>
                <a:latin typeface="Arial" charset="0"/>
              </a:endParaRPr>
            </a:p>
          </p:txBody>
        </p:sp>
        <p:sp>
          <p:nvSpPr>
            <p:cNvPr id="63" name="AutoShape 56"/>
            <p:cNvSpPr>
              <a:spLocks noChangeArrowheads="1"/>
            </p:cNvSpPr>
            <p:nvPr/>
          </p:nvSpPr>
          <p:spPr bwMode="auto">
            <a:xfrm>
              <a:off x="685800" y="4038600"/>
              <a:ext cx="1295400" cy="1120775"/>
            </a:xfrm>
            <a:prstGeom prst="hexagon">
              <a:avLst>
                <a:gd name="adj" fmla="val 28895"/>
                <a:gd name="vf" fmla="val 115470"/>
              </a:avLst>
            </a:prstGeom>
            <a:blipFill dpi="0" rotWithShape="0">
              <a:blip r:embed="rId4" cstate="print"/>
              <a:srcRect/>
              <a:stretch>
                <a:fillRect l="-29000" t="-1000" r="-23000"/>
              </a:stretch>
            </a:blipFill>
            <a:ln w="28575">
              <a:solidFill>
                <a:schemeClr val="tx1"/>
              </a:solidFill>
              <a:miter lim="800000"/>
              <a:headEnd/>
              <a:tailEnd/>
            </a:ln>
            <a:effectLst/>
          </p:spPr>
          <p:txBody>
            <a:bodyPr wrap="none" anchor="ctr"/>
            <a:lstStyle/>
            <a:p>
              <a:pPr algn="ctr"/>
              <a:endParaRPr lang="en-US" sz="1800" dirty="0">
                <a:solidFill>
                  <a:srgbClr val="FFFF00"/>
                </a:solidFill>
                <a:latin typeface="Arial" charset="0"/>
              </a:endParaRPr>
            </a:p>
          </p:txBody>
        </p:sp>
        <p:sp>
          <p:nvSpPr>
            <p:cNvPr id="64" name="AutoShape 56"/>
            <p:cNvSpPr>
              <a:spLocks noChangeArrowheads="1"/>
            </p:cNvSpPr>
            <p:nvPr/>
          </p:nvSpPr>
          <p:spPr bwMode="auto">
            <a:xfrm>
              <a:off x="2819400" y="2819400"/>
              <a:ext cx="1295400" cy="1120775"/>
            </a:xfrm>
            <a:prstGeom prst="hexagon">
              <a:avLst>
                <a:gd name="adj" fmla="val 28895"/>
                <a:gd name="vf" fmla="val 115470"/>
              </a:avLst>
            </a:prstGeom>
            <a:blipFill dpi="0" rotWithShape="0">
              <a:blip r:embed="rId4" cstate="print"/>
              <a:srcRect/>
              <a:stretch>
                <a:fillRect l="-29000" t="-1000" r="-23000"/>
              </a:stretch>
            </a:blipFill>
            <a:ln w="28575">
              <a:solidFill>
                <a:schemeClr val="tx1"/>
              </a:solidFill>
              <a:miter lim="800000"/>
              <a:headEnd/>
              <a:tailEnd/>
            </a:ln>
            <a:effectLst/>
          </p:spPr>
          <p:txBody>
            <a:bodyPr wrap="none" anchor="ctr"/>
            <a:lstStyle/>
            <a:p>
              <a:pPr algn="ctr"/>
              <a:endParaRPr lang="en-US" sz="1800" dirty="0">
                <a:solidFill>
                  <a:srgbClr val="FFFF00"/>
                </a:solidFill>
                <a:latin typeface="Arial" charset="0"/>
              </a:endParaRPr>
            </a:p>
          </p:txBody>
        </p:sp>
        <p:sp>
          <p:nvSpPr>
            <p:cNvPr id="65" name="AutoShape 56"/>
            <p:cNvSpPr>
              <a:spLocks noChangeArrowheads="1"/>
            </p:cNvSpPr>
            <p:nvPr/>
          </p:nvSpPr>
          <p:spPr bwMode="auto">
            <a:xfrm>
              <a:off x="2819400" y="4038600"/>
              <a:ext cx="1295400" cy="1120775"/>
            </a:xfrm>
            <a:prstGeom prst="hexagon">
              <a:avLst>
                <a:gd name="adj" fmla="val 28895"/>
                <a:gd name="vf" fmla="val 115470"/>
              </a:avLst>
            </a:prstGeom>
            <a:blipFill dpi="0" rotWithShape="0">
              <a:blip r:embed="rId4" cstate="print"/>
              <a:srcRect/>
              <a:stretch>
                <a:fillRect l="-29000" t="-1000" r="-23000"/>
              </a:stretch>
            </a:blipFill>
            <a:ln w="28575">
              <a:solidFill>
                <a:schemeClr val="tx1"/>
              </a:solidFill>
              <a:miter lim="800000"/>
              <a:headEnd/>
              <a:tailEnd/>
            </a:ln>
            <a:effectLst/>
          </p:spPr>
          <p:txBody>
            <a:bodyPr wrap="none" anchor="ctr"/>
            <a:lstStyle/>
            <a:p>
              <a:pPr algn="ctr"/>
              <a:endParaRPr lang="en-US" sz="1800" dirty="0">
                <a:solidFill>
                  <a:srgbClr val="FFFF00"/>
                </a:solidFill>
                <a:latin typeface="Arial" charset="0"/>
              </a:endParaRPr>
            </a:p>
          </p:txBody>
        </p:sp>
        <p:sp>
          <p:nvSpPr>
            <p:cNvPr id="66" name="AutoShape 56"/>
            <p:cNvSpPr>
              <a:spLocks noChangeArrowheads="1"/>
            </p:cNvSpPr>
            <p:nvPr/>
          </p:nvSpPr>
          <p:spPr bwMode="auto">
            <a:xfrm>
              <a:off x="3886200" y="2209800"/>
              <a:ext cx="1295400" cy="1120775"/>
            </a:xfrm>
            <a:prstGeom prst="hexagon">
              <a:avLst>
                <a:gd name="adj" fmla="val 28895"/>
                <a:gd name="vf" fmla="val 115470"/>
              </a:avLst>
            </a:prstGeom>
            <a:blipFill dpi="0" rotWithShape="0">
              <a:blip r:embed="rId4" cstate="print"/>
              <a:srcRect/>
              <a:stretch>
                <a:fillRect l="-29000" t="-1000" r="-23000"/>
              </a:stretch>
            </a:blipFill>
            <a:ln w="28575">
              <a:solidFill>
                <a:schemeClr val="tx1"/>
              </a:solidFill>
              <a:miter lim="800000"/>
              <a:headEnd/>
              <a:tailEnd/>
            </a:ln>
            <a:effectLst/>
          </p:spPr>
          <p:txBody>
            <a:bodyPr wrap="none" anchor="ctr"/>
            <a:lstStyle/>
            <a:p>
              <a:pPr algn="ctr"/>
              <a:endParaRPr lang="en-US" sz="1800" dirty="0">
                <a:solidFill>
                  <a:srgbClr val="FFFF00"/>
                </a:solidFill>
                <a:latin typeface="Arial" charset="0"/>
              </a:endParaRPr>
            </a:p>
          </p:txBody>
        </p:sp>
        <p:sp>
          <p:nvSpPr>
            <p:cNvPr id="67" name="AutoShape 56"/>
            <p:cNvSpPr>
              <a:spLocks noChangeArrowheads="1"/>
            </p:cNvSpPr>
            <p:nvPr/>
          </p:nvSpPr>
          <p:spPr bwMode="auto">
            <a:xfrm>
              <a:off x="3886200" y="3429000"/>
              <a:ext cx="1295400" cy="1120775"/>
            </a:xfrm>
            <a:prstGeom prst="hexagon">
              <a:avLst>
                <a:gd name="adj" fmla="val 28895"/>
                <a:gd name="vf" fmla="val 115470"/>
              </a:avLst>
            </a:prstGeom>
            <a:blipFill dpi="0" rotWithShape="0">
              <a:blip r:embed="rId4" cstate="print"/>
              <a:srcRect/>
              <a:stretch>
                <a:fillRect l="-29000" t="-1000" r="-23000"/>
              </a:stretch>
            </a:blipFill>
            <a:ln w="28575">
              <a:solidFill>
                <a:schemeClr val="tx1"/>
              </a:solidFill>
              <a:miter lim="800000"/>
              <a:headEnd/>
              <a:tailEnd/>
            </a:ln>
            <a:effectLst/>
          </p:spPr>
          <p:txBody>
            <a:bodyPr wrap="none" anchor="ctr"/>
            <a:lstStyle/>
            <a:p>
              <a:pPr algn="ctr"/>
              <a:endParaRPr lang="en-US" sz="1800" dirty="0">
                <a:solidFill>
                  <a:srgbClr val="FFFF00"/>
                </a:solidFill>
                <a:latin typeface="Arial" charset="0"/>
              </a:endParaRPr>
            </a:p>
          </p:txBody>
        </p:sp>
        <p:sp>
          <p:nvSpPr>
            <p:cNvPr id="68" name="AutoShape 56"/>
            <p:cNvSpPr>
              <a:spLocks noChangeArrowheads="1"/>
            </p:cNvSpPr>
            <p:nvPr/>
          </p:nvSpPr>
          <p:spPr bwMode="auto">
            <a:xfrm>
              <a:off x="3886200" y="4648200"/>
              <a:ext cx="1295400" cy="1120775"/>
            </a:xfrm>
            <a:prstGeom prst="hexagon">
              <a:avLst>
                <a:gd name="adj" fmla="val 28895"/>
                <a:gd name="vf" fmla="val 115470"/>
              </a:avLst>
            </a:prstGeom>
            <a:blipFill dpi="0" rotWithShape="0">
              <a:blip r:embed="rId4" cstate="print"/>
              <a:srcRect/>
              <a:stretch>
                <a:fillRect l="-29000" t="-1000" r="-23000"/>
              </a:stretch>
            </a:blipFill>
            <a:ln w="28575">
              <a:solidFill>
                <a:schemeClr val="tx1"/>
              </a:solidFill>
              <a:miter lim="800000"/>
              <a:headEnd/>
              <a:tailEnd/>
            </a:ln>
            <a:effectLst/>
          </p:spPr>
          <p:txBody>
            <a:bodyPr wrap="none" anchor="ctr"/>
            <a:lstStyle/>
            <a:p>
              <a:pPr algn="ctr"/>
              <a:endParaRPr lang="en-US" sz="1800" dirty="0">
                <a:solidFill>
                  <a:srgbClr val="FFFF00"/>
                </a:solidFill>
                <a:latin typeface="Arial" charset="0"/>
              </a:endParaRPr>
            </a:p>
          </p:txBody>
        </p:sp>
        <p:sp>
          <p:nvSpPr>
            <p:cNvPr id="69" name="AutoShape 56"/>
            <p:cNvSpPr>
              <a:spLocks noChangeArrowheads="1"/>
            </p:cNvSpPr>
            <p:nvPr/>
          </p:nvSpPr>
          <p:spPr bwMode="auto">
            <a:xfrm>
              <a:off x="4953000" y="2819400"/>
              <a:ext cx="1295400" cy="1120775"/>
            </a:xfrm>
            <a:prstGeom prst="hexagon">
              <a:avLst>
                <a:gd name="adj" fmla="val 28895"/>
                <a:gd name="vf" fmla="val 115470"/>
              </a:avLst>
            </a:prstGeom>
            <a:blipFill dpi="0" rotWithShape="0">
              <a:blip r:embed="rId4" cstate="print"/>
              <a:srcRect/>
              <a:stretch>
                <a:fillRect l="-29000" t="-1000" r="-23000"/>
              </a:stretch>
            </a:blipFill>
            <a:ln w="28575">
              <a:solidFill>
                <a:schemeClr val="tx1"/>
              </a:solidFill>
              <a:miter lim="800000"/>
              <a:headEnd/>
              <a:tailEnd/>
            </a:ln>
            <a:effectLst/>
          </p:spPr>
          <p:txBody>
            <a:bodyPr wrap="none" anchor="ctr"/>
            <a:lstStyle/>
            <a:p>
              <a:pPr algn="ctr"/>
              <a:endParaRPr lang="en-US" sz="1800" dirty="0">
                <a:solidFill>
                  <a:srgbClr val="FFFF00"/>
                </a:solidFill>
                <a:latin typeface="Arial" charset="0"/>
              </a:endParaRPr>
            </a:p>
          </p:txBody>
        </p:sp>
        <p:sp>
          <p:nvSpPr>
            <p:cNvPr id="70" name="AutoShape 56"/>
            <p:cNvSpPr>
              <a:spLocks noChangeArrowheads="1"/>
            </p:cNvSpPr>
            <p:nvPr/>
          </p:nvSpPr>
          <p:spPr bwMode="auto">
            <a:xfrm>
              <a:off x="4953000" y="4038600"/>
              <a:ext cx="1295400" cy="1120775"/>
            </a:xfrm>
            <a:prstGeom prst="hexagon">
              <a:avLst>
                <a:gd name="adj" fmla="val 28895"/>
                <a:gd name="vf" fmla="val 115470"/>
              </a:avLst>
            </a:prstGeom>
            <a:blipFill dpi="0" rotWithShape="0">
              <a:blip r:embed="rId4" cstate="print"/>
              <a:srcRect/>
              <a:stretch>
                <a:fillRect l="-29000" t="-1000" r="-23000"/>
              </a:stretch>
            </a:blipFill>
            <a:ln w="28575">
              <a:solidFill>
                <a:schemeClr val="tx1"/>
              </a:solidFill>
              <a:miter lim="800000"/>
              <a:headEnd/>
              <a:tailEnd/>
            </a:ln>
            <a:effectLst/>
          </p:spPr>
          <p:txBody>
            <a:bodyPr wrap="none" anchor="ctr"/>
            <a:lstStyle/>
            <a:p>
              <a:pPr algn="ctr"/>
              <a:endParaRPr lang="en-US" sz="1800" dirty="0">
                <a:solidFill>
                  <a:srgbClr val="FFFF00"/>
                </a:solidFill>
                <a:latin typeface="Arial" charset="0"/>
              </a:endParaRPr>
            </a:p>
          </p:txBody>
        </p:sp>
        <p:sp>
          <p:nvSpPr>
            <p:cNvPr id="71" name="AutoShape 56"/>
            <p:cNvSpPr>
              <a:spLocks noChangeArrowheads="1"/>
            </p:cNvSpPr>
            <p:nvPr/>
          </p:nvSpPr>
          <p:spPr bwMode="auto">
            <a:xfrm>
              <a:off x="6019800" y="2209800"/>
              <a:ext cx="1295400" cy="1120775"/>
            </a:xfrm>
            <a:prstGeom prst="hexagon">
              <a:avLst>
                <a:gd name="adj" fmla="val 28895"/>
                <a:gd name="vf" fmla="val 115470"/>
              </a:avLst>
            </a:prstGeom>
            <a:blipFill dpi="0" rotWithShape="0">
              <a:blip r:embed="rId4" cstate="print"/>
              <a:srcRect/>
              <a:stretch>
                <a:fillRect l="-29000" t="-1000" r="-23000"/>
              </a:stretch>
            </a:blipFill>
            <a:ln w="28575">
              <a:solidFill>
                <a:schemeClr val="tx1"/>
              </a:solidFill>
              <a:miter lim="800000"/>
              <a:headEnd/>
              <a:tailEnd/>
            </a:ln>
            <a:effectLst/>
          </p:spPr>
          <p:txBody>
            <a:bodyPr wrap="none" anchor="ctr"/>
            <a:lstStyle/>
            <a:p>
              <a:pPr algn="ctr"/>
              <a:endParaRPr lang="en-US" sz="1800" dirty="0">
                <a:solidFill>
                  <a:srgbClr val="FFFF00"/>
                </a:solidFill>
                <a:latin typeface="Arial" charset="0"/>
              </a:endParaRPr>
            </a:p>
          </p:txBody>
        </p:sp>
        <p:sp>
          <p:nvSpPr>
            <p:cNvPr id="72" name="AutoShape 56"/>
            <p:cNvSpPr>
              <a:spLocks noChangeArrowheads="1"/>
            </p:cNvSpPr>
            <p:nvPr/>
          </p:nvSpPr>
          <p:spPr bwMode="auto">
            <a:xfrm>
              <a:off x="6019800" y="3429000"/>
              <a:ext cx="1295400" cy="1120775"/>
            </a:xfrm>
            <a:prstGeom prst="hexagon">
              <a:avLst>
                <a:gd name="adj" fmla="val 28895"/>
                <a:gd name="vf" fmla="val 115470"/>
              </a:avLst>
            </a:prstGeom>
            <a:blipFill dpi="0" rotWithShape="0">
              <a:blip r:embed="rId4" cstate="print"/>
              <a:srcRect/>
              <a:stretch>
                <a:fillRect l="-29000" t="-1000" r="-23000"/>
              </a:stretch>
            </a:blipFill>
            <a:ln w="28575">
              <a:solidFill>
                <a:schemeClr val="tx1"/>
              </a:solidFill>
              <a:miter lim="800000"/>
              <a:headEnd/>
              <a:tailEnd/>
            </a:ln>
            <a:effectLst/>
          </p:spPr>
          <p:txBody>
            <a:bodyPr wrap="none" anchor="ctr"/>
            <a:lstStyle/>
            <a:p>
              <a:pPr algn="ctr"/>
              <a:endParaRPr lang="en-US" sz="1800" dirty="0">
                <a:solidFill>
                  <a:srgbClr val="FFFF00"/>
                </a:solidFill>
                <a:latin typeface="Arial" charset="0"/>
              </a:endParaRPr>
            </a:p>
          </p:txBody>
        </p:sp>
        <p:sp>
          <p:nvSpPr>
            <p:cNvPr id="73" name="AutoShape 56"/>
            <p:cNvSpPr>
              <a:spLocks noChangeArrowheads="1"/>
            </p:cNvSpPr>
            <p:nvPr/>
          </p:nvSpPr>
          <p:spPr bwMode="auto">
            <a:xfrm>
              <a:off x="6019800" y="4648200"/>
              <a:ext cx="1295400" cy="1120775"/>
            </a:xfrm>
            <a:prstGeom prst="hexagon">
              <a:avLst>
                <a:gd name="adj" fmla="val 28895"/>
                <a:gd name="vf" fmla="val 115470"/>
              </a:avLst>
            </a:prstGeom>
            <a:blipFill dpi="0" rotWithShape="0">
              <a:blip r:embed="rId4" cstate="print"/>
              <a:srcRect/>
              <a:stretch>
                <a:fillRect l="-29000" t="-1000" r="-23000"/>
              </a:stretch>
            </a:blipFill>
            <a:ln w="28575">
              <a:solidFill>
                <a:schemeClr val="tx1"/>
              </a:solidFill>
              <a:miter lim="800000"/>
              <a:headEnd/>
              <a:tailEnd/>
            </a:ln>
            <a:effectLst/>
          </p:spPr>
          <p:txBody>
            <a:bodyPr wrap="none" anchor="ctr"/>
            <a:lstStyle/>
            <a:p>
              <a:pPr algn="ctr"/>
              <a:endParaRPr lang="en-US" sz="1800" dirty="0">
                <a:solidFill>
                  <a:srgbClr val="FFFF00"/>
                </a:solidFill>
                <a:latin typeface="Arial" charset="0"/>
              </a:endParaRPr>
            </a:p>
          </p:txBody>
        </p:sp>
        <p:sp>
          <p:nvSpPr>
            <p:cNvPr id="74" name="AutoShape 56"/>
            <p:cNvSpPr>
              <a:spLocks noChangeArrowheads="1"/>
            </p:cNvSpPr>
            <p:nvPr/>
          </p:nvSpPr>
          <p:spPr bwMode="auto">
            <a:xfrm>
              <a:off x="7086600" y="2819400"/>
              <a:ext cx="1295400" cy="1120775"/>
            </a:xfrm>
            <a:prstGeom prst="hexagon">
              <a:avLst>
                <a:gd name="adj" fmla="val 28895"/>
                <a:gd name="vf" fmla="val 115470"/>
              </a:avLst>
            </a:prstGeom>
            <a:blipFill dpi="0" rotWithShape="0">
              <a:blip r:embed="rId4" cstate="print"/>
              <a:srcRect/>
              <a:stretch>
                <a:fillRect l="-29000" t="-1000" r="-23000"/>
              </a:stretch>
            </a:blipFill>
            <a:ln w="28575">
              <a:solidFill>
                <a:schemeClr val="tx1"/>
              </a:solidFill>
              <a:miter lim="800000"/>
              <a:headEnd/>
              <a:tailEnd/>
            </a:ln>
            <a:effectLst/>
          </p:spPr>
          <p:txBody>
            <a:bodyPr wrap="none" anchor="ctr"/>
            <a:lstStyle/>
            <a:p>
              <a:pPr algn="ctr"/>
              <a:endParaRPr lang="en-US" sz="1800" dirty="0">
                <a:solidFill>
                  <a:srgbClr val="FFFF00"/>
                </a:solidFill>
                <a:latin typeface="Arial" charset="0"/>
              </a:endParaRPr>
            </a:p>
          </p:txBody>
        </p:sp>
        <p:sp>
          <p:nvSpPr>
            <p:cNvPr id="75" name="AutoShape 56"/>
            <p:cNvSpPr>
              <a:spLocks noChangeArrowheads="1"/>
            </p:cNvSpPr>
            <p:nvPr/>
          </p:nvSpPr>
          <p:spPr bwMode="auto">
            <a:xfrm>
              <a:off x="7086600" y="4038600"/>
              <a:ext cx="1295400" cy="1120775"/>
            </a:xfrm>
            <a:prstGeom prst="hexagon">
              <a:avLst>
                <a:gd name="adj" fmla="val 28895"/>
                <a:gd name="vf" fmla="val 115470"/>
              </a:avLst>
            </a:prstGeom>
            <a:blipFill dpi="0" rotWithShape="0">
              <a:blip r:embed="rId4" cstate="print"/>
              <a:srcRect/>
              <a:stretch>
                <a:fillRect l="-29000" t="-1000" r="-23000"/>
              </a:stretch>
            </a:blipFill>
            <a:ln w="28575">
              <a:solidFill>
                <a:schemeClr val="tx1"/>
              </a:solidFill>
              <a:miter lim="800000"/>
              <a:headEnd/>
              <a:tailEnd/>
            </a:ln>
            <a:effectLst/>
          </p:spPr>
          <p:txBody>
            <a:bodyPr wrap="none" anchor="ctr"/>
            <a:lstStyle/>
            <a:p>
              <a:pPr algn="ctr"/>
              <a:endParaRPr lang="en-US" sz="1800" dirty="0">
                <a:solidFill>
                  <a:srgbClr val="FFFF00"/>
                </a:solidFill>
                <a:latin typeface="Arial"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587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
          <p:cNvGrpSpPr/>
          <p:nvPr/>
        </p:nvGrpSpPr>
        <p:grpSpPr>
          <a:xfrm>
            <a:off x="428596" y="1295400"/>
            <a:ext cx="4071966" cy="5286412"/>
            <a:chOff x="428596" y="714356"/>
            <a:chExt cx="4500594" cy="5857916"/>
          </a:xfrm>
        </p:grpSpPr>
        <p:pic>
          <p:nvPicPr>
            <p:cNvPr id="2066" name="Picture 18"/>
            <p:cNvPicPr>
              <a:picLocks noChangeAspect="1" noChangeArrowheads="1"/>
            </p:cNvPicPr>
            <p:nvPr/>
          </p:nvPicPr>
          <p:blipFill>
            <a:blip r:embed="rId2" cstate="print"/>
            <a:srcRect/>
            <a:stretch>
              <a:fillRect/>
            </a:stretch>
          </p:blipFill>
          <p:spPr bwMode="auto">
            <a:xfrm>
              <a:off x="928663" y="1755711"/>
              <a:ext cx="3357585" cy="1887603"/>
            </a:xfrm>
            <a:prstGeom prst="rect">
              <a:avLst/>
            </a:prstGeom>
            <a:noFill/>
            <a:ln w="9525">
              <a:miter lim="800000"/>
              <a:headEnd/>
              <a:tailEnd/>
            </a:ln>
          </p:spPr>
        </p:pic>
        <p:pic>
          <p:nvPicPr>
            <p:cNvPr id="2065" name="Picture 1"/>
            <p:cNvPicPr>
              <a:picLocks noChangeAspect="1" noChangeArrowheads="1"/>
            </p:cNvPicPr>
            <p:nvPr/>
          </p:nvPicPr>
          <p:blipFill>
            <a:blip r:embed="rId3" cstate="print">
              <a:lum bright="20000" contrast="-20000"/>
              <a:grayscl/>
            </a:blip>
            <a:srcRect/>
            <a:stretch>
              <a:fillRect/>
            </a:stretch>
          </p:blipFill>
          <p:spPr bwMode="auto">
            <a:xfrm rot="-5400000">
              <a:off x="1661749" y="3019076"/>
              <a:ext cx="1920030" cy="3328974"/>
            </a:xfrm>
            <a:prstGeom prst="rect">
              <a:avLst/>
            </a:prstGeom>
            <a:noFill/>
          </p:spPr>
        </p:pic>
        <p:sp>
          <p:nvSpPr>
            <p:cNvPr id="2067" name="Rectangle 19"/>
            <p:cNvSpPr>
              <a:spLocks noChangeArrowheads="1"/>
            </p:cNvSpPr>
            <p:nvPr/>
          </p:nvSpPr>
          <p:spPr bwMode="auto">
            <a:xfrm>
              <a:off x="642974" y="908763"/>
              <a:ext cx="4000464"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Exploring and Exemplifying Sustainability</a:t>
              </a:r>
              <a:endParaRPr kumimoji="0" lang="en-US" sz="14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UBC’s Sustainability Academic Strategy</a:t>
              </a:r>
              <a:endParaRPr kumimoji="0" lang="en-US" sz="14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October 17, 2009</a:t>
              </a:r>
              <a:endParaRPr kumimoji="0" lang="en-US" sz="1400" b="0" i="0" u="none" strike="noStrike" cap="none" normalizeH="0" baseline="0" dirty="0" smtClean="0">
                <a:ln>
                  <a:noFill/>
                </a:ln>
                <a:solidFill>
                  <a:srgbClr val="000000"/>
                </a:solidFill>
                <a:effectLst/>
                <a:latin typeface="Times New Roman" pitchFamily="18" charset="0"/>
                <a:cs typeface="Times New Roman" pitchFamily="18" charset="0"/>
              </a:endParaRPr>
            </a:p>
          </p:txBody>
        </p:sp>
        <p:sp>
          <p:nvSpPr>
            <p:cNvPr id="2069" name="Rectangle 21"/>
            <p:cNvSpPr>
              <a:spLocks noChangeArrowheads="1"/>
            </p:cNvSpPr>
            <p:nvPr/>
          </p:nvSpPr>
          <p:spPr bwMode="auto">
            <a:xfrm rot="10800000" flipV="1">
              <a:off x="571472" y="5773182"/>
              <a:ext cx="421484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ts val="0"/>
                </a:spcBef>
                <a:spcAft>
                  <a:spcPts val="0"/>
                </a:spcAft>
                <a:buClrTx/>
                <a:buSzTx/>
                <a:buFontTx/>
                <a:buNone/>
                <a:tabLst/>
              </a:pPr>
              <a:r>
                <a:rPr kumimoji="0" lang="en-CA" sz="8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UBC Vancouver’s Steam Heating System (top) and UBC Okanagan’s Geothermal Field (bottom): Treating both UBC’s campuses as integrated energy, water and waste systems offers an unparalleled opportunity to link teaching and learning, research and partnerships, and operational activities through the Sustainability Academic Strategy</a:t>
              </a:r>
              <a:endParaRPr kumimoji="0" lang="en-CA" sz="1050" b="0" i="0" u="none" strike="noStrike" cap="none" normalizeH="0" baseline="0" dirty="0" smtClean="0">
                <a:ln>
                  <a:noFill/>
                </a:ln>
                <a:solidFill>
                  <a:srgbClr val="000000"/>
                </a:solidFill>
                <a:effectLst/>
                <a:latin typeface="Times New Roman" pitchFamily="18" charset="0"/>
                <a:cs typeface="Times New Roman" pitchFamily="18" charset="0"/>
              </a:endParaRPr>
            </a:p>
          </p:txBody>
        </p:sp>
        <p:sp>
          <p:nvSpPr>
            <p:cNvPr id="26" name="Rectangle 25"/>
            <p:cNvSpPr/>
            <p:nvPr/>
          </p:nvSpPr>
          <p:spPr>
            <a:xfrm>
              <a:off x="428596" y="714356"/>
              <a:ext cx="4500594" cy="5857916"/>
            </a:xfrm>
            <a:prstGeom prst="rect">
              <a:avLst/>
            </a:prstGeom>
            <a:no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3"/>
          <p:cNvSpPr>
            <a:spLocks noGrp="1" noChangeArrowheads="1"/>
          </p:cNvSpPr>
          <p:nvPr>
            <p:ph idx="1"/>
          </p:nvPr>
        </p:nvSpPr>
        <p:spPr>
          <a:xfrm>
            <a:off x="4572000" y="1460498"/>
            <a:ext cx="4429156" cy="4635502"/>
          </a:xfrm>
        </p:spPr>
        <p:txBody>
          <a:bodyPr>
            <a:noAutofit/>
          </a:bodyPr>
          <a:lstStyle/>
          <a:p>
            <a:pPr algn="ctr">
              <a:buNone/>
            </a:pPr>
            <a:r>
              <a:rPr lang="en-US" sz="2800" dirty="0" smtClean="0"/>
              <a:t>Presented to UBC Executive in August 2009</a:t>
            </a:r>
          </a:p>
          <a:p>
            <a:pPr algn="ctr"/>
            <a:endParaRPr lang="en-US" sz="1600" dirty="0" smtClean="0"/>
          </a:p>
          <a:p>
            <a:pPr algn="ctr">
              <a:buNone/>
            </a:pPr>
            <a:r>
              <a:rPr lang="en-US" sz="2800" dirty="0" smtClean="0"/>
              <a:t>Additional Public Comment in September 2009</a:t>
            </a:r>
          </a:p>
          <a:p>
            <a:pPr algn="ctr"/>
            <a:endParaRPr lang="en-US" sz="1600" dirty="0" smtClean="0"/>
          </a:p>
          <a:p>
            <a:pPr algn="ctr">
              <a:buNone/>
            </a:pPr>
            <a:r>
              <a:rPr lang="en-US" sz="2800" dirty="0" smtClean="0"/>
              <a:t>Final Submission in October, 2009</a:t>
            </a:r>
          </a:p>
          <a:p>
            <a:endParaRPr lang="en-US" sz="2800" dirty="0"/>
          </a:p>
        </p:txBody>
      </p:sp>
      <p:sp>
        <p:nvSpPr>
          <p:cNvPr id="9" name="TextBox 8"/>
          <p:cNvSpPr txBox="1"/>
          <p:nvPr/>
        </p:nvSpPr>
        <p:spPr>
          <a:xfrm>
            <a:off x="0" y="292222"/>
            <a:ext cx="9144000" cy="707886"/>
          </a:xfrm>
          <a:prstGeom prst="rect">
            <a:avLst/>
          </a:prstGeom>
          <a:noFill/>
        </p:spPr>
        <p:txBody>
          <a:bodyPr wrap="square" rtlCol="0">
            <a:spAutoFit/>
          </a:bodyPr>
          <a:lstStyle/>
          <a:p>
            <a:pPr algn="ctr"/>
            <a:r>
              <a:rPr lang="en-US" sz="4000" dirty="0" smtClean="0">
                <a:solidFill>
                  <a:srgbClr val="C00000"/>
                </a:solidFill>
                <a:latin typeface="+mj-lt"/>
              </a:rPr>
              <a:t>UBC Sustainability Academic Strategy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274638"/>
            <a:ext cx="9144000" cy="1143000"/>
          </a:xfrm>
        </p:spPr>
        <p:txBody>
          <a:bodyPr/>
          <a:lstStyle/>
          <a:p>
            <a:pPr eaLnBrk="1" hangingPunct="1"/>
            <a:r>
              <a:rPr lang="en-US" sz="4000" b="0" dirty="0" smtClean="0"/>
              <a:t>UBC Sustainability Academic Strategy</a:t>
            </a:r>
          </a:p>
        </p:txBody>
      </p:sp>
      <p:sp>
        <p:nvSpPr>
          <p:cNvPr id="4099" name="Text Box 3"/>
          <p:cNvSpPr txBox="1">
            <a:spLocks noChangeArrowheads="1"/>
          </p:cNvSpPr>
          <p:nvPr/>
        </p:nvSpPr>
        <p:spPr bwMode="auto">
          <a:xfrm>
            <a:off x="571472" y="2895600"/>
            <a:ext cx="2171728" cy="2708434"/>
          </a:xfrm>
          <a:prstGeom prst="rect">
            <a:avLst/>
          </a:prstGeom>
          <a:noFill/>
          <a:ln w="9525">
            <a:noFill/>
            <a:miter lim="800000"/>
            <a:headEnd/>
            <a:tailEnd/>
          </a:ln>
        </p:spPr>
        <p:txBody>
          <a:bodyPr wrap="square">
            <a:spAutoFit/>
          </a:bodyPr>
          <a:lstStyle/>
          <a:p>
            <a:r>
              <a:rPr lang="en-US" sz="2400">
                <a:solidFill>
                  <a:srgbClr val="000066"/>
                </a:solidFill>
              </a:rPr>
              <a:t>Teaching/</a:t>
            </a:r>
          </a:p>
          <a:p>
            <a:r>
              <a:rPr lang="en-US" sz="2400">
                <a:solidFill>
                  <a:srgbClr val="000066"/>
                </a:solidFill>
              </a:rPr>
              <a:t>Learning </a:t>
            </a:r>
          </a:p>
          <a:p>
            <a:endParaRPr lang="en-US" sz="1400">
              <a:solidFill>
                <a:srgbClr val="000066"/>
              </a:solidFill>
            </a:endParaRPr>
          </a:p>
          <a:p>
            <a:r>
              <a:rPr lang="en-US" sz="2400">
                <a:solidFill>
                  <a:srgbClr val="000066"/>
                </a:solidFill>
              </a:rPr>
              <a:t>Research/</a:t>
            </a:r>
          </a:p>
          <a:p>
            <a:r>
              <a:rPr lang="en-US" sz="2400">
                <a:solidFill>
                  <a:srgbClr val="000066"/>
                </a:solidFill>
              </a:rPr>
              <a:t>Partnerships</a:t>
            </a:r>
          </a:p>
          <a:p>
            <a:endParaRPr lang="en-US" sz="1200">
              <a:solidFill>
                <a:srgbClr val="000066"/>
              </a:solidFill>
            </a:endParaRPr>
          </a:p>
          <a:p>
            <a:r>
              <a:rPr lang="en-US" sz="2400">
                <a:solidFill>
                  <a:srgbClr val="000066"/>
                </a:solidFill>
              </a:rPr>
              <a:t>Operations/</a:t>
            </a:r>
            <a:br>
              <a:rPr lang="en-US" sz="2400">
                <a:solidFill>
                  <a:srgbClr val="000066"/>
                </a:solidFill>
              </a:rPr>
            </a:br>
            <a:r>
              <a:rPr lang="en-US" sz="2400">
                <a:solidFill>
                  <a:srgbClr val="000066"/>
                </a:solidFill>
              </a:rPr>
              <a:t>Admin</a:t>
            </a:r>
          </a:p>
        </p:txBody>
      </p:sp>
      <p:sp>
        <p:nvSpPr>
          <p:cNvPr id="13332" name="Text Box 20"/>
          <p:cNvSpPr txBox="1">
            <a:spLocks noChangeArrowheads="1"/>
          </p:cNvSpPr>
          <p:nvPr/>
        </p:nvSpPr>
        <p:spPr bwMode="auto">
          <a:xfrm>
            <a:off x="3898787" y="3308897"/>
            <a:ext cx="2448806" cy="1569660"/>
          </a:xfrm>
          <a:prstGeom prst="rect">
            <a:avLst/>
          </a:prstGeom>
          <a:solidFill>
            <a:schemeClr val="bg1"/>
          </a:solidFill>
          <a:ln w="9525">
            <a:noFill/>
            <a:miter lim="800000"/>
            <a:headEnd/>
            <a:tailEnd/>
          </a:ln>
        </p:spPr>
        <p:txBody>
          <a:bodyPr wrap="square">
            <a:spAutoFit/>
          </a:bodyPr>
          <a:lstStyle/>
          <a:p>
            <a:pPr algn="ctr"/>
            <a:r>
              <a:rPr lang="en-US" sz="3200" b="1">
                <a:solidFill>
                  <a:srgbClr val="000066"/>
                </a:solidFill>
              </a:rPr>
              <a:t>Explore </a:t>
            </a:r>
          </a:p>
          <a:p>
            <a:pPr algn="ctr"/>
            <a:r>
              <a:rPr lang="en-US" sz="3200" b="1">
                <a:solidFill>
                  <a:srgbClr val="000066"/>
                </a:solidFill>
              </a:rPr>
              <a:t>&amp;</a:t>
            </a:r>
          </a:p>
          <a:p>
            <a:pPr algn="ctr"/>
            <a:r>
              <a:rPr lang="en-US" sz="3200" b="1">
                <a:solidFill>
                  <a:srgbClr val="000066"/>
                </a:solidFill>
              </a:rPr>
              <a:t>Exemplify</a:t>
            </a:r>
          </a:p>
        </p:txBody>
      </p:sp>
      <p:grpSp>
        <p:nvGrpSpPr>
          <p:cNvPr id="2" name="Group 29"/>
          <p:cNvGrpSpPr/>
          <p:nvPr/>
        </p:nvGrpSpPr>
        <p:grpSpPr>
          <a:xfrm>
            <a:off x="2786082" y="1838340"/>
            <a:ext cx="4572000" cy="3733800"/>
            <a:chOff x="2786082" y="1838340"/>
            <a:chExt cx="4572000" cy="3733800"/>
          </a:xfrm>
        </p:grpSpPr>
        <p:grpSp>
          <p:nvGrpSpPr>
            <p:cNvPr id="3" name="Group 22"/>
            <p:cNvGrpSpPr/>
            <p:nvPr/>
          </p:nvGrpSpPr>
          <p:grpSpPr>
            <a:xfrm>
              <a:off x="2786082" y="1838340"/>
              <a:ext cx="4572000" cy="3733800"/>
              <a:chOff x="2743200" y="1828800"/>
              <a:chExt cx="4572000" cy="3733800"/>
            </a:xfrm>
          </p:grpSpPr>
          <p:sp>
            <p:nvSpPr>
              <p:cNvPr id="4104" name="Rectangle 5"/>
              <p:cNvSpPr>
                <a:spLocks noChangeArrowheads="1"/>
              </p:cNvSpPr>
              <p:nvPr/>
            </p:nvSpPr>
            <p:spPr bwMode="auto">
              <a:xfrm>
                <a:off x="5029200" y="4648200"/>
                <a:ext cx="2286000" cy="914400"/>
              </a:xfrm>
              <a:prstGeom prst="rect">
                <a:avLst/>
              </a:prstGeom>
              <a:noFill/>
              <a:ln w="9525">
                <a:noFill/>
                <a:miter lim="800000"/>
                <a:headEnd/>
                <a:tailEnd/>
              </a:ln>
            </p:spPr>
            <p:txBody>
              <a:bodyPr/>
              <a:lstStyle/>
              <a:p>
                <a:pPr>
                  <a:spcBef>
                    <a:spcPct val="20000"/>
                  </a:spcBef>
                </a:pPr>
                <a:endParaRPr lang="en-US" sz="2800"/>
              </a:p>
            </p:txBody>
          </p:sp>
          <p:sp>
            <p:nvSpPr>
              <p:cNvPr id="4105" name="Rectangle 6"/>
              <p:cNvSpPr>
                <a:spLocks noChangeArrowheads="1"/>
              </p:cNvSpPr>
              <p:nvPr/>
            </p:nvSpPr>
            <p:spPr bwMode="auto">
              <a:xfrm>
                <a:off x="2743200" y="4648200"/>
                <a:ext cx="2286000" cy="914400"/>
              </a:xfrm>
              <a:prstGeom prst="rect">
                <a:avLst/>
              </a:prstGeom>
              <a:noFill/>
              <a:ln w="9525">
                <a:noFill/>
                <a:miter lim="800000"/>
                <a:headEnd/>
                <a:tailEnd/>
              </a:ln>
            </p:spPr>
            <p:txBody>
              <a:bodyPr/>
              <a:lstStyle/>
              <a:p>
                <a:pPr>
                  <a:spcBef>
                    <a:spcPct val="20000"/>
                  </a:spcBef>
                </a:pPr>
                <a:endParaRPr lang="en-US" sz="2800"/>
              </a:p>
            </p:txBody>
          </p:sp>
          <p:sp>
            <p:nvSpPr>
              <p:cNvPr id="4106" name="Rectangle 7"/>
              <p:cNvSpPr>
                <a:spLocks noChangeArrowheads="1"/>
              </p:cNvSpPr>
              <p:nvPr/>
            </p:nvSpPr>
            <p:spPr bwMode="auto">
              <a:xfrm>
                <a:off x="5029200" y="3733800"/>
                <a:ext cx="2286000" cy="914400"/>
              </a:xfrm>
              <a:prstGeom prst="rect">
                <a:avLst/>
              </a:prstGeom>
              <a:noFill/>
              <a:ln w="9525">
                <a:noFill/>
                <a:miter lim="800000"/>
                <a:headEnd/>
                <a:tailEnd/>
              </a:ln>
            </p:spPr>
            <p:txBody>
              <a:bodyPr/>
              <a:lstStyle/>
              <a:p>
                <a:pPr>
                  <a:spcBef>
                    <a:spcPct val="20000"/>
                  </a:spcBef>
                </a:pPr>
                <a:endParaRPr lang="en-US" sz="2800"/>
              </a:p>
            </p:txBody>
          </p:sp>
          <p:sp>
            <p:nvSpPr>
              <p:cNvPr id="4107" name="Rectangle 8"/>
              <p:cNvSpPr>
                <a:spLocks noChangeArrowheads="1"/>
              </p:cNvSpPr>
              <p:nvPr/>
            </p:nvSpPr>
            <p:spPr bwMode="auto">
              <a:xfrm>
                <a:off x="2743200" y="3733800"/>
                <a:ext cx="2286000" cy="914400"/>
              </a:xfrm>
              <a:prstGeom prst="rect">
                <a:avLst/>
              </a:prstGeom>
              <a:noFill/>
              <a:ln w="9525">
                <a:noFill/>
                <a:miter lim="800000"/>
                <a:headEnd/>
                <a:tailEnd/>
              </a:ln>
            </p:spPr>
            <p:txBody>
              <a:bodyPr/>
              <a:lstStyle/>
              <a:p>
                <a:pPr>
                  <a:spcBef>
                    <a:spcPct val="20000"/>
                  </a:spcBef>
                </a:pPr>
                <a:endParaRPr lang="en-US" sz="2800"/>
              </a:p>
            </p:txBody>
          </p:sp>
          <p:sp>
            <p:nvSpPr>
              <p:cNvPr id="4108" name="Rectangle 9"/>
              <p:cNvSpPr>
                <a:spLocks noChangeArrowheads="1"/>
              </p:cNvSpPr>
              <p:nvPr/>
            </p:nvSpPr>
            <p:spPr bwMode="auto">
              <a:xfrm>
                <a:off x="5029200" y="2819400"/>
                <a:ext cx="2286000" cy="914400"/>
              </a:xfrm>
              <a:prstGeom prst="rect">
                <a:avLst/>
              </a:prstGeom>
              <a:noFill/>
              <a:ln w="9525">
                <a:noFill/>
                <a:miter lim="800000"/>
                <a:headEnd/>
                <a:tailEnd/>
              </a:ln>
            </p:spPr>
            <p:txBody>
              <a:bodyPr/>
              <a:lstStyle/>
              <a:p>
                <a:pPr>
                  <a:spcBef>
                    <a:spcPct val="20000"/>
                  </a:spcBef>
                </a:pPr>
                <a:endParaRPr lang="en-US" sz="2800"/>
              </a:p>
            </p:txBody>
          </p:sp>
          <p:sp>
            <p:nvSpPr>
              <p:cNvPr id="4109" name="Rectangle 10"/>
              <p:cNvSpPr>
                <a:spLocks noChangeArrowheads="1"/>
              </p:cNvSpPr>
              <p:nvPr/>
            </p:nvSpPr>
            <p:spPr bwMode="auto">
              <a:xfrm>
                <a:off x="2743200" y="2819400"/>
                <a:ext cx="2286000" cy="914400"/>
              </a:xfrm>
              <a:prstGeom prst="rect">
                <a:avLst/>
              </a:prstGeom>
              <a:noFill/>
              <a:ln w="9525">
                <a:noFill/>
                <a:miter lim="800000"/>
                <a:headEnd/>
                <a:tailEnd/>
              </a:ln>
            </p:spPr>
            <p:txBody>
              <a:bodyPr/>
              <a:lstStyle/>
              <a:p>
                <a:pPr>
                  <a:spcBef>
                    <a:spcPct val="20000"/>
                  </a:spcBef>
                </a:pPr>
                <a:endParaRPr lang="en-US" sz="2800"/>
              </a:p>
            </p:txBody>
          </p:sp>
          <p:sp>
            <p:nvSpPr>
              <p:cNvPr id="4110" name="Line 11"/>
              <p:cNvSpPr>
                <a:spLocks noChangeShapeType="1"/>
              </p:cNvSpPr>
              <p:nvPr/>
            </p:nvSpPr>
            <p:spPr bwMode="auto">
              <a:xfrm>
                <a:off x="2743200" y="2819400"/>
                <a:ext cx="4572000" cy="0"/>
              </a:xfrm>
              <a:prstGeom prst="line">
                <a:avLst/>
              </a:prstGeom>
              <a:noFill/>
              <a:ln w="28575" cap="sq">
                <a:solidFill>
                  <a:schemeClr val="tx1"/>
                </a:solidFill>
                <a:round/>
                <a:headEnd/>
                <a:tailEnd/>
              </a:ln>
            </p:spPr>
            <p:txBody>
              <a:bodyPr/>
              <a:lstStyle/>
              <a:p>
                <a:endParaRPr lang="en-US"/>
              </a:p>
            </p:txBody>
          </p:sp>
          <p:sp>
            <p:nvSpPr>
              <p:cNvPr id="4111" name="Line 12"/>
              <p:cNvSpPr>
                <a:spLocks noChangeShapeType="1"/>
              </p:cNvSpPr>
              <p:nvPr/>
            </p:nvSpPr>
            <p:spPr bwMode="auto">
              <a:xfrm>
                <a:off x="2743200" y="3733800"/>
                <a:ext cx="4572000" cy="0"/>
              </a:xfrm>
              <a:prstGeom prst="line">
                <a:avLst/>
              </a:prstGeom>
              <a:noFill/>
              <a:ln w="12700">
                <a:solidFill>
                  <a:schemeClr val="tx1"/>
                </a:solidFill>
                <a:round/>
                <a:headEnd/>
                <a:tailEnd/>
              </a:ln>
            </p:spPr>
            <p:txBody>
              <a:bodyPr/>
              <a:lstStyle/>
              <a:p>
                <a:endParaRPr lang="en-US"/>
              </a:p>
            </p:txBody>
          </p:sp>
          <p:sp>
            <p:nvSpPr>
              <p:cNvPr id="4112" name="Line 13"/>
              <p:cNvSpPr>
                <a:spLocks noChangeShapeType="1"/>
              </p:cNvSpPr>
              <p:nvPr/>
            </p:nvSpPr>
            <p:spPr bwMode="auto">
              <a:xfrm>
                <a:off x="2743200" y="4648200"/>
                <a:ext cx="4572000" cy="0"/>
              </a:xfrm>
              <a:prstGeom prst="line">
                <a:avLst/>
              </a:prstGeom>
              <a:noFill/>
              <a:ln w="12700">
                <a:solidFill>
                  <a:schemeClr val="tx1"/>
                </a:solidFill>
                <a:round/>
                <a:headEnd/>
                <a:tailEnd/>
              </a:ln>
            </p:spPr>
            <p:txBody>
              <a:bodyPr/>
              <a:lstStyle/>
              <a:p>
                <a:endParaRPr lang="en-US"/>
              </a:p>
            </p:txBody>
          </p:sp>
          <p:sp>
            <p:nvSpPr>
              <p:cNvPr id="4113" name="Line 14"/>
              <p:cNvSpPr>
                <a:spLocks noChangeShapeType="1"/>
              </p:cNvSpPr>
              <p:nvPr/>
            </p:nvSpPr>
            <p:spPr bwMode="auto">
              <a:xfrm>
                <a:off x="2743200" y="5562600"/>
                <a:ext cx="4572000" cy="0"/>
              </a:xfrm>
              <a:prstGeom prst="line">
                <a:avLst/>
              </a:prstGeom>
              <a:noFill/>
              <a:ln w="28575" cap="sq">
                <a:solidFill>
                  <a:schemeClr val="tx1"/>
                </a:solidFill>
                <a:round/>
                <a:headEnd/>
                <a:tailEnd/>
              </a:ln>
            </p:spPr>
            <p:txBody>
              <a:bodyPr/>
              <a:lstStyle/>
              <a:p>
                <a:endParaRPr lang="en-US"/>
              </a:p>
            </p:txBody>
          </p:sp>
          <p:sp>
            <p:nvSpPr>
              <p:cNvPr id="4114" name="Line 15"/>
              <p:cNvSpPr>
                <a:spLocks noChangeShapeType="1"/>
              </p:cNvSpPr>
              <p:nvPr/>
            </p:nvSpPr>
            <p:spPr bwMode="auto">
              <a:xfrm>
                <a:off x="2743200" y="2819400"/>
                <a:ext cx="0" cy="2743200"/>
              </a:xfrm>
              <a:prstGeom prst="line">
                <a:avLst/>
              </a:prstGeom>
              <a:noFill/>
              <a:ln w="28575" cap="sq">
                <a:solidFill>
                  <a:schemeClr val="tx1"/>
                </a:solidFill>
                <a:round/>
                <a:headEnd/>
                <a:tailEnd/>
              </a:ln>
            </p:spPr>
            <p:txBody>
              <a:bodyPr/>
              <a:lstStyle/>
              <a:p>
                <a:endParaRPr lang="en-US"/>
              </a:p>
            </p:txBody>
          </p:sp>
          <p:sp>
            <p:nvSpPr>
              <p:cNvPr id="4115" name="Line 16"/>
              <p:cNvSpPr>
                <a:spLocks noChangeShapeType="1"/>
              </p:cNvSpPr>
              <p:nvPr/>
            </p:nvSpPr>
            <p:spPr bwMode="auto">
              <a:xfrm>
                <a:off x="5029200" y="2819400"/>
                <a:ext cx="0" cy="2743200"/>
              </a:xfrm>
              <a:prstGeom prst="line">
                <a:avLst/>
              </a:prstGeom>
              <a:noFill/>
              <a:ln w="12700">
                <a:solidFill>
                  <a:schemeClr val="tx1"/>
                </a:solidFill>
                <a:round/>
                <a:headEnd/>
                <a:tailEnd/>
              </a:ln>
            </p:spPr>
            <p:txBody>
              <a:bodyPr/>
              <a:lstStyle/>
              <a:p>
                <a:endParaRPr lang="en-US"/>
              </a:p>
            </p:txBody>
          </p:sp>
          <p:sp>
            <p:nvSpPr>
              <p:cNvPr id="4116" name="Line 17"/>
              <p:cNvSpPr>
                <a:spLocks noChangeShapeType="1"/>
              </p:cNvSpPr>
              <p:nvPr/>
            </p:nvSpPr>
            <p:spPr bwMode="auto">
              <a:xfrm>
                <a:off x="7315200" y="2819400"/>
                <a:ext cx="0" cy="2743200"/>
              </a:xfrm>
              <a:prstGeom prst="line">
                <a:avLst/>
              </a:prstGeom>
              <a:noFill/>
              <a:ln w="28575" cap="sq">
                <a:solidFill>
                  <a:schemeClr val="tx1"/>
                </a:solidFill>
                <a:round/>
                <a:headEnd/>
                <a:tailEnd/>
              </a:ln>
            </p:spPr>
            <p:txBody>
              <a:bodyPr/>
              <a:lstStyle/>
              <a:p>
                <a:endParaRPr lang="en-US"/>
              </a:p>
            </p:txBody>
          </p:sp>
          <p:sp>
            <p:nvSpPr>
              <p:cNvPr id="4117" name="Text Box 18"/>
              <p:cNvSpPr txBox="1">
                <a:spLocks noChangeArrowheads="1"/>
              </p:cNvSpPr>
              <p:nvPr/>
            </p:nvSpPr>
            <p:spPr bwMode="auto">
              <a:xfrm>
                <a:off x="3000364" y="1828800"/>
                <a:ext cx="2019304" cy="830997"/>
              </a:xfrm>
              <a:prstGeom prst="rect">
                <a:avLst/>
              </a:prstGeom>
              <a:noFill/>
              <a:ln w="9525">
                <a:noFill/>
                <a:miter lim="800000"/>
                <a:headEnd/>
                <a:tailEnd/>
              </a:ln>
            </p:spPr>
            <p:txBody>
              <a:bodyPr wrap="square">
                <a:spAutoFit/>
              </a:bodyPr>
              <a:lstStyle/>
              <a:p>
                <a:pPr algn="ctr">
                  <a:spcBef>
                    <a:spcPct val="50000"/>
                  </a:spcBef>
                </a:pPr>
                <a:r>
                  <a:rPr lang="en-US" sz="2400">
                    <a:solidFill>
                      <a:srgbClr val="000066"/>
                    </a:solidFill>
                  </a:rPr>
                  <a:t>Campus as Living Lab</a:t>
                </a:r>
              </a:p>
            </p:txBody>
          </p:sp>
          <p:sp>
            <p:nvSpPr>
              <p:cNvPr id="4118" name="Text Box 19"/>
              <p:cNvSpPr txBox="1">
                <a:spLocks noChangeArrowheads="1"/>
              </p:cNvSpPr>
              <p:nvPr/>
            </p:nvSpPr>
            <p:spPr bwMode="auto">
              <a:xfrm>
                <a:off x="5357818" y="1828800"/>
                <a:ext cx="1662130" cy="830997"/>
              </a:xfrm>
              <a:prstGeom prst="rect">
                <a:avLst/>
              </a:prstGeom>
              <a:noFill/>
              <a:ln w="9525">
                <a:noFill/>
                <a:miter lim="800000"/>
                <a:headEnd/>
                <a:tailEnd/>
              </a:ln>
            </p:spPr>
            <p:txBody>
              <a:bodyPr wrap="square">
                <a:spAutoFit/>
              </a:bodyPr>
              <a:lstStyle/>
              <a:p>
                <a:pPr algn="ctr">
                  <a:spcBef>
                    <a:spcPct val="50000"/>
                  </a:spcBef>
                </a:pPr>
                <a:r>
                  <a:rPr lang="en-US" sz="2400">
                    <a:solidFill>
                      <a:srgbClr val="000066"/>
                    </a:solidFill>
                  </a:rPr>
                  <a:t>Agent of Change</a:t>
                </a:r>
              </a:p>
            </p:txBody>
          </p:sp>
        </p:grpSp>
        <p:cxnSp>
          <p:nvCxnSpPr>
            <p:cNvPr id="27" name="Straight Arrow Connector 26"/>
            <p:cNvCxnSpPr/>
            <p:nvPr/>
          </p:nvCxnSpPr>
          <p:spPr>
            <a:xfrm rot="5400000">
              <a:off x="5328468" y="4152126"/>
              <a:ext cx="1857388" cy="1588"/>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3072596" y="4142586"/>
              <a:ext cx="1857388" cy="1588"/>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5867400" y="6457890"/>
            <a:ext cx="3276600" cy="400110"/>
          </a:xfrm>
          <a:prstGeom prst="rect">
            <a:avLst/>
          </a:prstGeom>
          <a:solidFill>
            <a:srgbClr val="6699FF">
              <a:alpha val="20000"/>
            </a:srgbClr>
          </a:solidFill>
          <a:ln>
            <a:noFill/>
          </a:ln>
          <a:effectLst/>
        </p:spPr>
        <p:txBody>
          <a:bodyPr wrap="square" rtlCol="0">
            <a:spAutoFit/>
          </a:bodyPr>
          <a:lstStyle/>
          <a:p>
            <a:pPr algn="ctr"/>
            <a:r>
              <a:rPr lang="en-US" sz="2000" i="1" dirty="0" smtClean="0"/>
              <a:t>4.  Further On Beyond Zebra</a:t>
            </a:r>
            <a:endParaRPr lang="en-US" sz="20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32">
                                            <p:bg/>
                                          </p:spTgt>
                                        </p:tgtEl>
                                        <p:attrNameLst>
                                          <p:attrName>style.visibility</p:attrName>
                                        </p:attrNameLst>
                                      </p:cBhvr>
                                      <p:to>
                                        <p:strVal val="visible"/>
                                      </p:to>
                                    </p:set>
                                  </p:childTnLst>
                                  <p:subTnLst>
                                    <p:set>
                                      <p:cBhvr override="childStyle">
                                        <p:cTn dur="1" fill="hold" display="0" masterRel="nextClick" afterEffect="1"/>
                                        <p:tgtEl>
                                          <p:spTgt spid="13332">
                                            <p:bg/>
                                          </p:spTgt>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3332">
                                            <p:txEl>
                                              <p:pRg st="0" end="0"/>
                                            </p:txEl>
                                          </p:spTgt>
                                        </p:tgtEl>
                                        <p:attrNameLst>
                                          <p:attrName>style.visibility</p:attrName>
                                        </p:attrNameLst>
                                      </p:cBhvr>
                                      <p:to>
                                        <p:strVal val="visible"/>
                                      </p:to>
                                    </p:set>
                                  </p:childTnLst>
                                  <p:subTnLst>
                                    <p:set>
                                      <p:cBhvr override="childStyle">
                                        <p:cTn dur="1" fill="hold" display="0" masterRel="nextClick" afterEffect="1"/>
                                        <p:tgtEl>
                                          <p:spTgt spid="13332">
                                            <p:txEl>
                                              <p:pRg st="0" end="0"/>
                                            </p:txEl>
                                          </p:spTgt>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13332">
                                            <p:txEl>
                                              <p:pRg st="1" end="1"/>
                                            </p:txEl>
                                          </p:spTgt>
                                        </p:tgtEl>
                                        <p:attrNameLst>
                                          <p:attrName>style.visibility</p:attrName>
                                        </p:attrNameLst>
                                      </p:cBhvr>
                                      <p:to>
                                        <p:strVal val="visible"/>
                                      </p:to>
                                    </p:set>
                                  </p:childTnLst>
                                  <p:subTnLst>
                                    <p:set>
                                      <p:cBhvr override="childStyle">
                                        <p:cTn dur="1" fill="hold" display="0" masterRel="nextClick" afterEffect="1"/>
                                        <p:tgtEl>
                                          <p:spTgt spid="13332">
                                            <p:txEl>
                                              <p:pRg st="1" end="1"/>
                                            </p:txEl>
                                          </p:spTgt>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13332">
                                            <p:txEl>
                                              <p:pRg st="2" end="2"/>
                                            </p:txEl>
                                          </p:spTgt>
                                        </p:tgtEl>
                                        <p:attrNameLst>
                                          <p:attrName>style.visibility</p:attrName>
                                        </p:attrNameLst>
                                      </p:cBhvr>
                                      <p:to>
                                        <p:strVal val="visible"/>
                                      </p:to>
                                    </p:set>
                                  </p:childTnLst>
                                  <p:subTnLst>
                                    <p:set>
                                      <p:cBhvr override="childStyle">
                                        <p:cTn dur="1" fill="hold" display="0" masterRel="nextClick" afterEffect="1"/>
                                        <p:tgtEl>
                                          <p:spTgt spid="13332">
                                            <p:txEl>
                                              <p:pRg st="2" end="2"/>
                                            </p:txEl>
                                          </p:spTgt>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2" grpId="0"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71472" y="142852"/>
            <a:ext cx="5448300" cy="1143000"/>
          </a:xfrm>
        </p:spPr>
        <p:txBody>
          <a:bodyPr>
            <a:normAutofit fontScale="90000"/>
          </a:bodyPr>
          <a:lstStyle/>
          <a:p>
            <a:r>
              <a:rPr lang="en-US" dirty="0" smtClean="0"/>
              <a:t>SAS Table of Contents</a:t>
            </a:r>
            <a:endParaRPr lang="en-US" dirty="0"/>
          </a:p>
        </p:txBody>
      </p:sp>
      <p:sp>
        <p:nvSpPr>
          <p:cNvPr id="27651" name="Rectangle 3"/>
          <p:cNvSpPr>
            <a:spLocks noGrp="1" noChangeArrowheads="1"/>
          </p:cNvSpPr>
          <p:nvPr>
            <p:ph idx="1"/>
          </p:nvPr>
        </p:nvSpPr>
        <p:spPr>
          <a:xfrm>
            <a:off x="714348" y="1371600"/>
            <a:ext cx="5357850" cy="4572032"/>
          </a:xfrm>
        </p:spPr>
        <p:txBody>
          <a:bodyPr>
            <a:noAutofit/>
          </a:bodyPr>
          <a:lstStyle/>
          <a:p>
            <a:pPr marL="231775" indent="-231775"/>
            <a:r>
              <a:rPr lang="en-US" sz="2800" dirty="0" smtClean="0"/>
              <a:t>Vision</a:t>
            </a:r>
          </a:p>
          <a:p>
            <a:pPr marL="231775" indent="-231775"/>
            <a:endParaRPr lang="en-US" sz="1400" dirty="0" smtClean="0"/>
          </a:p>
          <a:p>
            <a:pPr marL="231775" indent="-231775"/>
            <a:r>
              <a:rPr lang="en-US" sz="2800" dirty="0" smtClean="0"/>
              <a:t>Teaching </a:t>
            </a:r>
            <a:r>
              <a:rPr lang="en-US" sz="2800" dirty="0"/>
              <a:t>&amp; </a:t>
            </a:r>
            <a:r>
              <a:rPr lang="en-US" sz="2800" dirty="0" smtClean="0"/>
              <a:t>Learning</a:t>
            </a:r>
          </a:p>
          <a:p>
            <a:pPr marL="231775" lvl="1" indent="-231775">
              <a:buNone/>
            </a:pPr>
            <a:r>
              <a:rPr lang="en-US" sz="2000" dirty="0" smtClean="0"/>
              <a:t>	- 3 recommendations</a:t>
            </a:r>
          </a:p>
          <a:p>
            <a:pPr marL="231775" lvl="1" indent="-231775">
              <a:buNone/>
            </a:pPr>
            <a:endParaRPr lang="en-US" sz="1400" dirty="0" smtClean="0"/>
          </a:p>
          <a:p>
            <a:pPr marL="231775" indent="-231775"/>
            <a:r>
              <a:rPr lang="en-US" sz="2800" dirty="0" smtClean="0"/>
              <a:t>Research </a:t>
            </a:r>
            <a:r>
              <a:rPr lang="en-US" sz="2800" dirty="0"/>
              <a:t>&amp; </a:t>
            </a:r>
            <a:r>
              <a:rPr lang="en-US" sz="2800" dirty="0" smtClean="0"/>
              <a:t>Service</a:t>
            </a:r>
          </a:p>
          <a:p>
            <a:pPr marL="231775" lvl="1" indent="-231775">
              <a:buNone/>
            </a:pPr>
            <a:r>
              <a:rPr lang="en-US" sz="2000" dirty="0" smtClean="0"/>
              <a:t>	- 4 recommendations </a:t>
            </a:r>
          </a:p>
          <a:p>
            <a:pPr marL="231775" lvl="1" indent="-231775">
              <a:buNone/>
            </a:pPr>
            <a:endParaRPr lang="en-US" sz="1400" dirty="0"/>
          </a:p>
          <a:p>
            <a:pPr marL="231775" indent="-231775"/>
            <a:r>
              <a:rPr lang="en-US" sz="2800" dirty="0"/>
              <a:t>Operations &amp; </a:t>
            </a:r>
            <a:r>
              <a:rPr lang="en-US" sz="2800" dirty="0" smtClean="0"/>
              <a:t>Administration</a:t>
            </a:r>
          </a:p>
          <a:p>
            <a:pPr marL="231775" lvl="1" indent="-231775">
              <a:buNone/>
            </a:pPr>
            <a:r>
              <a:rPr lang="en-US" sz="2000" dirty="0" smtClean="0"/>
              <a:t>	- 5 recommendations </a:t>
            </a:r>
          </a:p>
          <a:p>
            <a:pPr marL="231775" lvl="1" indent="-231775">
              <a:buNone/>
            </a:pPr>
            <a:endParaRPr lang="en-US" sz="1400" dirty="0"/>
          </a:p>
          <a:p>
            <a:pPr marL="231775" indent="-231775"/>
            <a:r>
              <a:rPr lang="en-US" sz="2800" dirty="0" smtClean="0"/>
              <a:t>Implementation</a:t>
            </a:r>
            <a:endParaRPr lang="en-US" sz="2400" dirty="0" smtClean="0"/>
          </a:p>
          <a:p>
            <a:pPr marL="231775" indent="-231775">
              <a:lnSpc>
                <a:spcPct val="90000"/>
              </a:lnSpc>
              <a:buNone/>
            </a:pPr>
            <a:r>
              <a:rPr lang="en-US" sz="2400" dirty="0" smtClean="0"/>
              <a:t>	- 3 recommendations</a:t>
            </a:r>
            <a:endParaRPr lang="en-US" sz="2400" dirty="0"/>
          </a:p>
        </p:txBody>
      </p:sp>
      <p:pic>
        <p:nvPicPr>
          <p:cNvPr id="27652" name="Picture 4" descr="P12Students_Tablecrop"/>
          <p:cNvPicPr>
            <a:picLocks noChangeAspect="1" noChangeArrowheads="1"/>
          </p:cNvPicPr>
          <p:nvPr/>
        </p:nvPicPr>
        <p:blipFill>
          <a:blip r:embed="rId3" cstate="print"/>
          <a:srcRect/>
          <a:stretch>
            <a:fillRect/>
          </a:stretch>
        </p:blipFill>
        <p:spPr bwMode="auto">
          <a:xfrm>
            <a:off x="6588125" y="188913"/>
            <a:ext cx="2309813" cy="3455987"/>
          </a:xfrm>
          <a:prstGeom prst="rect">
            <a:avLst/>
          </a:prstGeom>
          <a:noFill/>
        </p:spPr>
      </p:pic>
      <p:pic>
        <p:nvPicPr>
          <p:cNvPr id="27653" name="Picture 5" descr="atrium floor to sky"/>
          <p:cNvPicPr>
            <a:picLocks noChangeAspect="1" noChangeArrowheads="1"/>
          </p:cNvPicPr>
          <p:nvPr/>
        </p:nvPicPr>
        <p:blipFill>
          <a:blip r:embed="rId4" cstate="print"/>
          <a:srcRect/>
          <a:stretch>
            <a:fillRect/>
          </a:stretch>
        </p:blipFill>
        <p:spPr bwMode="auto">
          <a:xfrm>
            <a:off x="6588125" y="3716338"/>
            <a:ext cx="2308225" cy="295275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600200"/>
          </a:xfrm>
        </p:spPr>
        <p:txBody>
          <a:bodyPr/>
          <a:lstStyle/>
          <a:p>
            <a:r>
              <a:rPr lang="en-US" b="1" dirty="0" smtClean="0"/>
              <a:t>UBC (Vancouver) Sustainability Initiative</a:t>
            </a:r>
            <a:endParaRPr lang="en-US" dirty="0"/>
          </a:p>
        </p:txBody>
      </p:sp>
      <p:sp>
        <p:nvSpPr>
          <p:cNvPr id="3" name="Content Placeholder 2"/>
          <p:cNvSpPr>
            <a:spLocks noGrp="1"/>
          </p:cNvSpPr>
          <p:nvPr>
            <p:ph idx="1"/>
          </p:nvPr>
        </p:nvSpPr>
        <p:spPr>
          <a:xfrm>
            <a:off x="685800" y="2438400"/>
            <a:ext cx="7772400" cy="4114800"/>
          </a:xfrm>
        </p:spPr>
        <p:txBody>
          <a:bodyPr/>
          <a:lstStyle/>
          <a:p>
            <a:pPr>
              <a:buNone/>
            </a:pPr>
            <a:r>
              <a:rPr lang="en-US" u="sng" dirty="0" smtClean="0"/>
              <a:t>Media Release  Jan. 27, 2010</a:t>
            </a:r>
            <a:endParaRPr lang="en-US" dirty="0" smtClean="0"/>
          </a:p>
          <a:p>
            <a:pPr>
              <a:buNone/>
            </a:pPr>
            <a:endParaRPr lang="en-US" sz="1800" dirty="0" smtClean="0"/>
          </a:p>
          <a:p>
            <a:pPr marL="0" indent="0">
              <a:buNone/>
            </a:pPr>
            <a:r>
              <a:rPr lang="en-US" dirty="0" smtClean="0"/>
              <a:t>“UBC President Stephen Toope has announced the creation of a new sustainability strategic management initiative that will begin to take shape immediately.”</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866" name="Picture 2" descr="Sketch looking up desire line"/>
          <p:cNvPicPr>
            <a:picLocks noChangeAspect="1" noChangeArrowheads="1"/>
          </p:cNvPicPr>
          <p:nvPr/>
        </p:nvPicPr>
        <p:blipFill>
          <a:blip r:embed="rId3" cstate="print">
            <a:lum bright="70000" contrast="-70000"/>
          </a:blip>
          <a:srcRect/>
          <a:stretch>
            <a:fillRect/>
          </a:stretch>
        </p:blipFill>
        <p:spPr bwMode="auto">
          <a:xfrm>
            <a:off x="0" y="0"/>
            <a:ext cx="9144000" cy="6731000"/>
          </a:xfrm>
          <a:prstGeom prst="rect">
            <a:avLst/>
          </a:prstGeom>
          <a:noFill/>
          <a:ln w="9525">
            <a:noFill/>
            <a:miter lim="800000"/>
            <a:headEnd/>
            <a:tailEnd/>
          </a:ln>
        </p:spPr>
      </p:pic>
      <p:sp>
        <p:nvSpPr>
          <p:cNvPr id="420867" name="Rectangle 3"/>
          <p:cNvSpPr>
            <a:spLocks noGrp="1" noChangeArrowheads="1"/>
          </p:cNvSpPr>
          <p:nvPr>
            <p:ph type="title"/>
          </p:nvPr>
        </p:nvSpPr>
        <p:spPr>
          <a:xfrm>
            <a:off x="685800" y="304800"/>
            <a:ext cx="7772400" cy="1143000"/>
          </a:xfrm>
        </p:spPr>
        <p:txBody>
          <a:bodyPr/>
          <a:lstStyle/>
          <a:p>
            <a:r>
              <a:rPr lang="en-CA" dirty="0"/>
              <a:t>The CIRS Opportunity</a:t>
            </a:r>
          </a:p>
        </p:txBody>
      </p:sp>
      <p:sp>
        <p:nvSpPr>
          <p:cNvPr id="420868" name="Rectangle 4"/>
          <p:cNvSpPr>
            <a:spLocks noChangeArrowheads="1"/>
          </p:cNvSpPr>
          <p:nvPr/>
        </p:nvSpPr>
        <p:spPr bwMode="auto">
          <a:xfrm>
            <a:off x="685800" y="2863850"/>
            <a:ext cx="7848600" cy="3384550"/>
          </a:xfrm>
          <a:prstGeom prst="rect">
            <a:avLst/>
          </a:prstGeom>
          <a:noFill/>
          <a:ln w="9525">
            <a:noFill/>
            <a:miter lim="800000"/>
            <a:headEnd/>
            <a:tailEnd/>
          </a:ln>
          <a:effectLst/>
        </p:spPr>
        <p:txBody>
          <a:bodyPr>
            <a:spAutoFit/>
          </a:bodyPr>
          <a:lstStyle/>
          <a:p>
            <a:endParaRPr lang="en-US" sz="2800">
              <a:solidFill>
                <a:srgbClr val="000066"/>
              </a:solidFill>
              <a:latin typeface="Arial" charset="0"/>
            </a:endParaRPr>
          </a:p>
          <a:p>
            <a:pPr>
              <a:buFont typeface="Wingdings" pitchFamily="2" charset="2"/>
              <a:buNone/>
            </a:pPr>
            <a:r>
              <a:rPr lang="en-US" sz="2800">
                <a:solidFill>
                  <a:srgbClr val="000066"/>
                </a:solidFill>
                <a:latin typeface="Arial" charset="0"/>
              </a:rPr>
              <a:t>Part 1 - building design and operations</a:t>
            </a:r>
          </a:p>
          <a:p>
            <a:pPr>
              <a:buFont typeface="Wingdings" pitchFamily="2" charset="2"/>
              <a:buNone/>
            </a:pPr>
            <a:endParaRPr lang="en-US">
              <a:solidFill>
                <a:srgbClr val="000066"/>
              </a:solidFill>
              <a:latin typeface="Arial" charset="0"/>
            </a:endParaRPr>
          </a:p>
          <a:p>
            <a:pPr>
              <a:buFont typeface="Wingdings" pitchFamily="2" charset="2"/>
              <a:buNone/>
            </a:pPr>
            <a:r>
              <a:rPr lang="en-US" sz="2800">
                <a:solidFill>
                  <a:srgbClr val="000066"/>
                </a:solidFill>
                <a:latin typeface="Arial" charset="0"/>
              </a:rPr>
              <a:t>Part 2 - visualization, simulation and community engagement</a:t>
            </a:r>
          </a:p>
          <a:p>
            <a:pPr>
              <a:buFont typeface="Wingdings" pitchFamily="2" charset="2"/>
              <a:buNone/>
            </a:pPr>
            <a:endParaRPr lang="en-US">
              <a:solidFill>
                <a:srgbClr val="000066"/>
              </a:solidFill>
              <a:latin typeface="Arial" charset="0"/>
            </a:endParaRPr>
          </a:p>
          <a:p>
            <a:pPr>
              <a:buFont typeface="Wingdings" pitchFamily="2" charset="2"/>
              <a:buNone/>
            </a:pPr>
            <a:r>
              <a:rPr lang="en-US" sz="2800">
                <a:solidFill>
                  <a:srgbClr val="000066"/>
                </a:solidFill>
                <a:latin typeface="Arial" charset="0"/>
              </a:rPr>
              <a:t>Part 3 - partnerships and strategies of regional implementation</a:t>
            </a:r>
          </a:p>
        </p:txBody>
      </p:sp>
      <p:sp>
        <p:nvSpPr>
          <p:cNvPr id="420869" name="Text Box 5"/>
          <p:cNvSpPr txBox="1">
            <a:spLocks noChangeArrowheads="1"/>
          </p:cNvSpPr>
          <p:nvPr/>
        </p:nvSpPr>
        <p:spPr bwMode="auto">
          <a:xfrm>
            <a:off x="762000" y="1600200"/>
            <a:ext cx="7848600" cy="1554163"/>
          </a:xfrm>
          <a:prstGeom prst="rect">
            <a:avLst/>
          </a:prstGeom>
          <a:noFill/>
          <a:ln w="9525">
            <a:noFill/>
            <a:miter lim="800000"/>
            <a:headEnd/>
            <a:tailEnd/>
          </a:ln>
          <a:effectLst/>
        </p:spPr>
        <p:txBody>
          <a:bodyPr>
            <a:spAutoFit/>
          </a:bodyPr>
          <a:lstStyle/>
          <a:p>
            <a:r>
              <a:rPr lang="en-US" sz="3200">
                <a:solidFill>
                  <a:srgbClr val="000066"/>
                </a:solidFill>
                <a:latin typeface="Arial" charset="0"/>
              </a:rPr>
              <a:t>To help make Canada a world leader in three interconnected fields of applied sustainability:</a:t>
            </a:r>
            <a:endParaRPr lang="en-CA"/>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ChangeArrowheads="1"/>
          </p:cNvSpPr>
          <p:nvPr/>
        </p:nvSpPr>
        <p:spPr bwMode="auto">
          <a:xfrm>
            <a:off x="3733800" y="1066800"/>
            <a:ext cx="1600200" cy="813376"/>
          </a:xfrm>
          <a:prstGeom prst="roundRect">
            <a:avLst>
              <a:gd name="adj" fmla="val 16667"/>
            </a:avLst>
          </a:prstGeom>
          <a:solidFill>
            <a:srgbClr val="FF9900"/>
          </a:solidFill>
          <a:ln w="9525">
            <a:solidFill>
              <a:schemeClr val="tx1"/>
            </a:solidFill>
            <a:round/>
            <a:headEnd/>
            <a:tailEnd/>
          </a:ln>
        </p:spPr>
        <p:txBody>
          <a:bodyPr wrap="none" lIns="0" tIns="0" rIns="0" bIns="0" anchor="ctr"/>
          <a:lstStyle/>
          <a:p>
            <a:pPr algn="ctr"/>
            <a:r>
              <a:rPr lang="en-US" dirty="0" smtClean="0">
                <a:latin typeface="+mj-lt"/>
              </a:rPr>
              <a:t>Steering</a:t>
            </a:r>
          </a:p>
          <a:p>
            <a:pPr algn="ctr"/>
            <a:r>
              <a:rPr lang="en-US" dirty="0" smtClean="0">
                <a:latin typeface="+mj-lt"/>
              </a:rPr>
              <a:t>Committee</a:t>
            </a:r>
            <a:endParaRPr lang="en-US" dirty="0">
              <a:latin typeface="+mj-lt"/>
            </a:endParaRPr>
          </a:p>
        </p:txBody>
      </p:sp>
      <p:sp>
        <p:nvSpPr>
          <p:cNvPr id="2051" name="AutoShape 3"/>
          <p:cNvSpPr>
            <a:spLocks noChangeArrowheads="1"/>
          </p:cNvSpPr>
          <p:nvPr/>
        </p:nvSpPr>
        <p:spPr bwMode="auto">
          <a:xfrm>
            <a:off x="1219200" y="2209800"/>
            <a:ext cx="6629400" cy="4191000"/>
          </a:xfrm>
          <a:prstGeom prst="roundRect">
            <a:avLst>
              <a:gd name="adj" fmla="val 16667"/>
            </a:avLst>
          </a:prstGeom>
          <a:blipFill>
            <a:blip r:embed="rId2" cstate="print">
              <a:lum bright="44000" contrast="-51000"/>
            </a:blip>
            <a:stretch>
              <a:fillRect/>
            </a:stretch>
          </a:blipFill>
          <a:ln w="38100" cmpd="sng">
            <a:solidFill>
              <a:srgbClr val="00B050"/>
            </a:solidFill>
            <a:round/>
            <a:headEnd/>
            <a:tailEnd/>
          </a:ln>
        </p:spPr>
        <p:txBody>
          <a:bodyPr wrap="none" lIns="0" tIns="0" rIns="0" bIns="0" anchor="t"/>
          <a:lstStyle/>
          <a:p>
            <a:pPr algn="ctr"/>
            <a:endParaRPr lang="en-US" dirty="0">
              <a:latin typeface="+mj-lt"/>
            </a:endParaRPr>
          </a:p>
        </p:txBody>
      </p:sp>
      <p:sp>
        <p:nvSpPr>
          <p:cNvPr id="2052" name="AutoShape 4"/>
          <p:cNvSpPr>
            <a:spLocks noChangeArrowheads="1"/>
          </p:cNvSpPr>
          <p:nvPr/>
        </p:nvSpPr>
        <p:spPr bwMode="auto">
          <a:xfrm>
            <a:off x="3751729" y="4596824"/>
            <a:ext cx="1600200" cy="813376"/>
          </a:xfrm>
          <a:prstGeom prst="roundRect">
            <a:avLst>
              <a:gd name="adj" fmla="val 16667"/>
            </a:avLst>
          </a:prstGeom>
          <a:solidFill>
            <a:srgbClr val="99FF33"/>
          </a:solidFill>
          <a:ln w="9525">
            <a:solidFill>
              <a:schemeClr val="tx1"/>
            </a:solidFill>
            <a:round/>
            <a:headEnd/>
            <a:tailEnd/>
          </a:ln>
        </p:spPr>
        <p:txBody>
          <a:bodyPr wrap="none" lIns="0" tIns="0" rIns="0" bIns="0" anchor="ctr"/>
          <a:lstStyle/>
          <a:p>
            <a:pPr algn="ctr"/>
            <a:r>
              <a:rPr lang="en-US" dirty="0" smtClean="0">
                <a:latin typeface="+mj-lt"/>
              </a:rPr>
              <a:t>CSO</a:t>
            </a:r>
            <a:endParaRPr lang="en-US" dirty="0">
              <a:latin typeface="+mj-lt"/>
            </a:endParaRPr>
          </a:p>
        </p:txBody>
      </p:sp>
      <p:sp>
        <p:nvSpPr>
          <p:cNvPr id="2053" name="AutoShape 5"/>
          <p:cNvSpPr>
            <a:spLocks noChangeArrowheads="1"/>
          </p:cNvSpPr>
          <p:nvPr/>
        </p:nvSpPr>
        <p:spPr bwMode="auto">
          <a:xfrm>
            <a:off x="6324600" y="1066800"/>
            <a:ext cx="2438400" cy="813376"/>
          </a:xfrm>
          <a:prstGeom prst="roundRect">
            <a:avLst>
              <a:gd name="adj" fmla="val 16667"/>
            </a:avLst>
          </a:prstGeom>
          <a:solidFill>
            <a:srgbClr val="6699FF"/>
          </a:solidFill>
          <a:ln w="9525">
            <a:solidFill>
              <a:schemeClr val="tx1"/>
            </a:solidFill>
            <a:round/>
            <a:headEnd/>
            <a:tailEnd/>
          </a:ln>
        </p:spPr>
        <p:txBody>
          <a:bodyPr wrap="none" lIns="0" tIns="0" rIns="0" bIns="0" anchor="ctr"/>
          <a:lstStyle/>
          <a:p>
            <a:pPr algn="ctr"/>
            <a:r>
              <a:rPr lang="en-US" dirty="0" smtClean="0">
                <a:latin typeface="+mj-lt"/>
              </a:rPr>
              <a:t>BC Sustainability </a:t>
            </a:r>
          </a:p>
          <a:p>
            <a:pPr algn="ctr"/>
            <a:r>
              <a:rPr lang="en-US" dirty="0" smtClean="0">
                <a:latin typeface="+mj-lt"/>
              </a:rPr>
              <a:t>Council</a:t>
            </a:r>
            <a:endParaRPr lang="en-US" dirty="0">
              <a:latin typeface="+mj-lt"/>
            </a:endParaRPr>
          </a:p>
        </p:txBody>
      </p:sp>
      <p:cxnSp>
        <p:nvCxnSpPr>
          <p:cNvPr id="2054" name="AutoShape 6"/>
          <p:cNvCxnSpPr>
            <a:cxnSpLocks noChangeShapeType="1"/>
            <a:stCxn id="2050" idx="2"/>
            <a:endCxn id="2051" idx="0"/>
          </p:cNvCxnSpPr>
          <p:nvPr/>
        </p:nvCxnSpPr>
        <p:spPr bwMode="auto">
          <a:xfrm rot="5400000">
            <a:off x="4369088" y="2044988"/>
            <a:ext cx="329624" cy="1588"/>
          </a:xfrm>
          <a:prstGeom prst="straightConnector1">
            <a:avLst/>
          </a:prstGeom>
          <a:noFill/>
          <a:ln w="28575">
            <a:solidFill>
              <a:schemeClr val="tx1"/>
            </a:solidFill>
            <a:round/>
            <a:headEnd/>
            <a:tailEnd/>
          </a:ln>
        </p:spPr>
      </p:cxnSp>
      <p:cxnSp>
        <p:nvCxnSpPr>
          <p:cNvPr id="2055" name="AutoShape 7"/>
          <p:cNvCxnSpPr>
            <a:cxnSpLocks noChangeShapeType="1"/>
            <a:stCxn id="2053" idx="1"/>
            <a:endCxn id="2050" idx="3"/>
          </p:cNvCxnSpPr>
          <p:nvPr/>
        </p:nvCxnSpPr>
        <p:spPr bwMode="auto">
          <a:xfrm rot="10800000">
            <a:off x="5334000" y="1473488"/>
            <a:ext cx="990600" cy="1588"/>
          </a:xfrm>
          <a:prstGeom prst="straightConnector1">
            <a:avLst/>
          </a:prstGeom>
          <a:noFill/>
          <a:ln w="28575">
            <a:solidFill>
              <a:schemeClr val="tx1"/>
            </a:solidFill>
            <a:round/>
            <a:headEnd/>
            <a:tailEnd/>
          </a:ln>
        </p:spPr>
      </p:cxnSp>
      <p:sp>
        <p:nvSpPr>
          <p:cNvPr id="2057" name="Text Box 9"/>
          <p:cNvSpPr txBox="1">
            <a:spLocks noChangeArrowheads="1"/>
          </p:cNvSpPr>
          <p:nvPr/>
        </p:nvSpPr>
        <p:spPr bwMode="auto">
          <a:xfrm>
            <a:off x="0" y="136525"/>
            <a:ext cx="9144000" cy="646331"/>
          </a:xfrm>
          <a:prstGeom prst="rect">
            <a:avLst/>
          </a:prstGeom>
          <a:noFill/>
          <a:ln w="9525">
            <a:noFill/>
            <a:miter lim="800000"/>
            <a:headEnd/>
            <a:tailEnd/>
          </a:ln>
        </p:spPr>
        <p:txBody>
          <a:bodyPr>
            <a:spAutoFit/>
          </a:bodyPr>
          <a:lstStyle/>
          <a:p>
            <a:pPr algn="ctr">
              <a:spcBef>
                <a:spcPct val="50000"/>
              </a:spcBef>
            </a:pPr>
            <a:r>
              <a:rPr lang="en-US" sz="3600" dirty="0" smtClean="0">
                <a:solidFill>
                  <a:srgbClr val="A50021"/>
                </a:solidFill>
                <a:latin typeface="+mj-lt"/>
              </a:rPr>
              <a:t>UBC Vancouver Sustainability Initiative</a:t>
            </a:r>
            <a:endParaRPr lang="en-US" sz="3600" dirty="0">
              <a:solidFill>
                <a:srgbClr val="A50021"/>
              </a:solidFill>
              <a:latin typeface="+mj-lt"/>
            </a:endParaRPr>
          </a:p>
        </p:txBody>
      </p:sp>
      <p:sp>
        <p:nvSpPr>
          <p:cNvPr id="2059" name="AutoShape 12"/>
          <p:cNvSpPr>
            <a:spLocks noChangeArrowheads="1"/>
          </p:cNvSpPr>
          <p:nvPr/>
        </p:nvSpPr>
        <p:spPr bwMode="auto">
          <a:xfrm>
            <a:off x="5867400" y="4572000"/>
            <a:ext cx="1600200" cy="813376"/>
          </a:xfrm>
          <a:prstGeom prst="roundRect">
            <a:avLst>
              <a:gd name="adj" fmla="val 16667"/>
            </a:avLst>
          </a:prstGeom>
          <a:solidFill>
            <a:srgbClr val="99FF33"/>
          </a:solidFill>
          <a:ln w="9525">
            <a:solidFill>
              <a:schemeClr val="tx1"/>
            </a:solidFill>
            <a:round/>
            <a:headEnd/>
            <a:tailEnd/>
          </a:ln>
        </p:spPr>
        <p:txBody>
          <a:bodyPr wrap="none" lIns="0" tIns="0" rIns="0" bIns="0" anchor="ctr"/>
          <a:lstStyle/>
          <a:p>
            <a:pPr algn="ctr"/>
            <a:r>
              <a:rPr lang="en-US">
                <a:latin typeface="+mj-lt"/>
              </a:rPr>
              <a:t>APO</a:t>
            </a:r>
          </a:p>
        </p:txBody>
      </p:sp>
      <p:cxnSp>
        <p:nvCxnSpPr>
          <p:cNvPr id="2062" name="AutoShape 15"/>
          <p:cNvCxnSpPr>
            <a:cxnSpLocks noChangeShapeType="1"/>
            <a:stCxn id="2067" idx="0"/>
            <a:endCxn id="36" idx="2"/>
          </p:cNvCxnSpPr>
          <p:nvPr/>
        </p:nvCxnSpPr>
        <p:spPr bwMode="auto">
          <a:xfrm rot="5400000" flipH="1" flipV="1">
            <a:off x="3048000" y="3009900"/>
            <a:ext cx="914400" cy="2209800"/>
          </a:xfrm>
          <a:prstGeom prst="straightConnector1">
            <a:avLst/>
          </a:prstGeom>
          <a:noFill/>
          <a:ln w="28575">
            <a:solidFill>
              <a:schemeClr val="tx1"/>
            </a:solidFill>
            <a:prstDash val="dash"/>
            <a:round/>
            <a:headEnd/>
            <a:tailEnd/>
          </a:ln>
        </p:spPr>
      </p:cxnSp>
      <p:cxnSp>
        <p:nvCxnSpPr>
          <p:cNvPr id="2063" name="AutoShape 16"/>
          <p:cNvCxnSpPr>
            <a:cxnSpLocks noChangeShapeType="1"/>
            <a:stCxn id="2052" idx="0"/>
            <a:endCxn id="36" idx="2"/>
          </p:cNvCxnSpPr>
          <p:nvPr/>
        </p:nvCxnSpPr>
        <p:spPr bwMode="auto">
          <a:xfrm rot="5400000" flipH="1" flipV="1">
            <a:off x="4111352" y="4098077"/>
            <a:ext cx="939224" cy="58271"/>
          </a:xfrm>
          <a:prstGeom prst="straightConnector1">
            <a:avLst/>
          </a:prstGeom>
          <a:noFill/>
          <a:ln w="28575">
            <a:solidFill>
              <a:schemeClr val="tx1"/>
            </a:solidFill>
            <a:prstDash val="dash"/>
            <a:round/>
            <a:headEnd/>
            <a:tailEnd/>
          </a:ln>
        </p:spPr>
      </p:cxnSp>
      <p:cxnSp>
        <p:nvCxnSpPr>
          <p:cNvPr id="2064" name="AutoShape 17"/>
          <p:cNvCxnSpPr>
            <a:cxnSpLocks noChangeShapeType="1"/>
            <a:stCxn id="2059" idx="0"/>
            <a:endCxn id="36" idx="2"/>
          </p:cNvCxnSpPr>
          <p:nvPr/>
        </p:nvCxnSpPr>
        <p:spPr bwMode="auto">
          <a:xfrm rot="16200000" flipV="1">
            <a:off x="5181600" y="3086100"/>
            <a:ext cx="914400" cy="2057400"/>
          </a:xfrm>
          <a:prstGeom prst="straightConnector1">
            <a:avLst/>
          </a:prstGeom>
          <a:noFill/>
          <a:ln w="28575">
            <a:solidFill>
              <a:schemeClr val="tx1"/>
            </a:solidFill>
            <a:prstDash val="dash"/>
            <a:round/>
            <a:headEnd/>
            <a:tailEnd/>
          </a:ln>
        </p:spPr>
      </p:cxnSp>
      <p:sp>
        <p:nvSpPr>
          <p:cNvPr id="2067" name="AutoShape 20"/>
          <p:cNvSpPr>
            <a:spLocks noChangeArrowheads="1"/>
          </p:cNvSpPr>
          <p:nvPr/>
        </p:nvSpPr>
        <p:spPr bwMode="auto">
          <a:xfrm>
            <a:off x="1600200" y="4572000"/>
            <a:ext cx="1600200" cy="813376"/>
          </a:xfrm>
          <a:prstGeom prst="roundRect">
            <a:avLst>
              <a:gd name="adj" fmla="val 16667"/>
            </a:avLst>
          </a:prstGeom>
          <a:solidFill>
            <a:srgbClr val="99FF33"/>
          </a:solidFill>
          <a:ln w="9525">
            <a:solidFill>
              <a:schemeClr val="tx1"/>
            </a:solidFill>
            <a:round/>
            <a:headEnd/>
            <a:tailEnd/>
          </a:ln>
        </p:spPr>
        <p:txBody>
          <a:bodyPr wrap="none" lIns="0" tIns="0" rIns="0" bIns="0" anchor="ctr"/>
          <a:lstStyle/>
          <a:p>
            <a:pPr algn="ctr"/>
            <a:r>
              <a:rPr lang="en-US" dirty="0" smtClean="0">
                <a:latin typeface="+mj-lt"/>
              </a:rPr>
              <a:t>RPO</a:t>
            </a:r>
            <a:endParaRPr lang="en-US" dirty="0">
              <a:latin typeface="+mj-lt"/>
            </a:endParaRPr>
          </a:p>
        </p:txBody>
      </p:sp>
      <p:sp>
        <p:nvSpPr>
          <p:cNvPr id="2068" name="Text Box 21"/>
          <p:cNvSpPr txBox="1">
            <a:spLocks noChangeArrowheads="1"/>
          </p:cNvSpPr>
          <p:nvPr/>
        </p:nvSpPr>
        <p:spPr bwMode="auto">
          <a:xfrm>
            <a:off x="1598084" y="5486400"/>
            <a:ext cx="1604433" cy="646331"/>
          </a:xfrm>
          <a:prstGeom prst="rect">
            <a:avLst/>
          </a:prstGeom>
          <a:noFill/>
          <a:ln w="9525">
            <a:noFill/>
            <a:miter lim="800000"/>
            <a:headEnd/>
            <a:tailEnd/>
          </a:ln>
        </p:spPr>
        <p:txBody>
          <a:bodyPr wrap="square">
            <a:spAutoFit/>
          </a:bodyPr>
          <a:lstStyle/>
          <a:p>
            <a:pPr algn="ctr">
              <a:spcBef>
                <a:spcPct val="50000"/>
              </a:spcBef>
            </a:pPr>
            <a:r>
              <a:rPr lang="en-US" sz="1800" b="1" dirty="0">
                <a:latin typeface="+mj-lt"/>
              </a:rPr>
              <a:t>Research &amp; Partnerships</a:t>
            </a:r>
          </a:p>
        </p:txBody>
      </p:sp>
      <p:sp>
        <p:nvSpPr>
          <p:cNvPr id="2069" name="Text Box 22"/>
          <p:cNvSpPr txBox="1">
            <a:spLocks noChangeArrowheads="1"/>
          </p:cNvSpPr>
          <p:nvPr/>
        </p:nvSpPr>
        <p:spPr bwMode="auto">
          <a:xfrm>
            <a:off x="3810000" y="5486400"/>
            <a:ext cx="1523999" cy="646331"/>
          </a:xfrm>
          <a:prstGeom prst="rect">
            <a:avLst/>
          </a:prstGeom>
          <a:noFill/>
          <a:ln w="9525">
            <a:noFill/>
            <a:miter lim="800000"/>
            <a:headEnd/>
            <a:tailEnd/>
          </a:ln>
        </p:spPr>
        <p:txBody>
          <a:bodyPr wrap="square">
            <a:spAutoFit/>
          </a:bodyPr>
          <a:lstStyle/>
          <a:p>
            <a:pPr algn="ctr"/>
            <a:r>
              <a:rPr lang="en-US" sz="1800" b="1" dirty="0">
                <a:latin typeface="+mj-lt"/>
              </a:rPr>
              <a:t>Operations/</a:t>
            </a:r>
          </a:p>
          <a:p>
            <a:pPr algn="ctr"/>
            <a:r>
              <a:rPr lang="en-US" sz="1800" b="1" dirty="0">
                <a:latin typeface="+mj-lt"/>
              </a:rPr>
              <a:t>Admin</a:t>
            </a:r>
          </a:p>
        </p:txBody>
      </p:sp>
      <p:sp>
        <p:nvSpPr>
          <p:cNvPr id="2070" name="Text Box 23"/>
          <p:cNvSpPr txBox="1">
            <a:spLocks noChangeArrowheads="1"/>
          </p:cNvSpPr>
          <p:nvPr/>
        </p:nvSpPr>
        <p:spPr bwMode="auto">
          <a:xfrm>
            <a:off x="5943600" y="5486400"/>
            <a:ext cx="1447800" cy="646331"/>
          </a:xfrm>
          <a:prstGeom prst="rect">
            <a:avLst/>
          </a:prstGeom>
          <a:noFill/>
          <a:ln w="9525">
            <a:noFill/>
            <a:miter lim="800000"/>
            <a:headEnd/>
            <a:tailEnd/>
          </a:ln>
        </p:spPr>
        <p:txBody>
          <a:bodyPr wrap="square">
            <a:spAutoFit/>
          </a:bodyPr>
          <a:lstStyle/>
          <a:p>
            <a:pPr algn="ctr"/>
            <a:r>
              <a:rPr lang="en-US" sz="1800" b="1" dirty="0">
                <a:latin typeface="+mj-lt"/>
              </a:rPr>
              <a:t>Academic Programs</a:t>
            </a:r>
          </a:p>
        </p:txBody>
      </p:sp>
      <p:sp>
        <p:nvSpPr>
          <p:cNvPr id="25" name="AutoShape 5"/>
          <p:cNvSpPr>
            <a:spLocks noChangeArrowheads="1"/>
          </p:cNvSpPr>
          <p:nvPr/>
        </p:nvSpPr>
        <p:spPr bwMode="auto">
          <a:xfrm>
            <a:off x="457200" y="1066800"/>
            <a:ext cx="2438400" cy="813376"/>
          </a:xfrm>
          <a:prstGeom prst="roundRect">
            <a:avLst>
              <a:gd name="adj" fmla="val 16667"/>
            </a:avLst>
          </a:prstGeom>
          <a:solidFill>
            <a:srgbClr val="6699FF"/>
          </a:solidFill>
          <a:ln w="9525">
            <a:solidFill>
              <a:schemeClr val="tx1"/>
            </a:solidFill>
            <a:round/>
            <a:headEnd/>
            <a:tailEnd/>
          </a:ln>
        </p:spPr>
        <p:txBody>
          <a:bodyPr wrap="none" lIns="0" tIns="0" rIns="0" bIns="0" anchor="ctr"/>
          <a:lstStyle/>
          <a:p>
            <a:pPr algn="ctr"/>
            <a:r>
              <a:rPr lang="en-US" dirty="0" smtClean="0">
                <a:latin typeface="+mj-lt"/>
              </a:rPr>
              <a:t>Student Advisory</a:t>
            </a:r>
          </a:p>
          <a:p>
            <a:pPr algn="ctr"/>
            <a:r>
              <a:rPr lang="en-US" dirty="0" smtClean="0">
                <a:latin typeface="+mj-lt"/>
              </a:rPr>
              <a:t>Council</a:t>
            </a:r>
            <a:endParaRPr lang="en-US" dirty="0">
              <a:latin typeface="+mj-lt"/>
            </a:endParaRPr>
          </a:p>
        </p:txBody>
      </p:sp>
      <p:cxnSp>
        <p:nvCxnSpPr>
          <p:cNvPr id="26" name="AutoShape 7"/>
          <p:cNvCxnSpPr>
            <a:cxnSpLocks noChangeShapeType="1"/>
            <a:stCxn id="2050" idx="1"/>
            <a:endCxn id="25" idx="3"/>
          </p:cNvCxnSpPr>
          <p:nvPr/>
        </p:nvCxnSpPr>
        <p:spPr bwMode="auto">
          <a:xfrm rot="10800000">
            <a:off x="2895600" y="1473488"/>
            <a:ext cx="838200" cy="1588"/>
          </a:xfrm>
          <a:prstGeom prst="straightConnector1">
            <a:avLst/>
          </a:prstGeom>
          <a:noFill/>
          <a:ln w="28575">
            <a:solidFill>
              <a:schemeClr val="tx1"/>
            </a:solidFill>
            <a:round/>
            <a:headEnd/>
            <a:tailEnd/>
          </a:ln>
        </p:spPr>
      </p:cxnSp>
      <p:sp>
        <p:nvSpPr>
          <p:cNvPr id="36" name="Rounded Rectangle 35"/>
          <p:cNvSpPr/>
          <p:nvPr/>
        </p:nvSpPr>
        <p:spPr>
          <a:xfrm>
            <a:off x="3429000" y="2438400"/>
            <a:ext cx="2362200" cy="1219200"/>
          </a:xfrm>
          <a:prstGeom prst="round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University</a:t>
            </a:r>
          </a:p>
          <a:p>
            <a:pPr algn="ctr"/>
            <a:r>
              <a:rPr lang="en-US" dirty="0" smtClean="0">
                <a:solidFill>
                  <a:schemeClr val="tx1"/>
                </a:solidFill>
              </a:rPr>
              <a:t>Sustainability</a:t>
            </a:r>
          </a:p>
          <a:p>
            <a:pPr algn="ctr"/>
            <a:r>
              <a:rPr lang="en-US" dirty="0" smtClean="0">
                <a:solidFill>
                  <a:schemeClr val="tx1"/>
                </a:solidFill>
              </a:rPr>
              <a:t>Initiative</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0" y="0"/>
            <a:ext cx="9144000" cy="762000"/>
          </a:xfrm>
          <a:prstGeom prst="rect">
            <a:avLst/>
          </a:prstGeom>
          <a:solidFill>
            <a:schemeClr val="bg1"/>
          </a:solidFill>
          <a:ln w="9525">
            <a:noFill/>
            <a:miter lim="800000"/>
            <a:headEnd/>
            <a:tailEnd/>
          </a:ln>
          <a:effectLst/>
        </p:spPr>
        <p:txBody>
          <a:bodyPr anchor="ctr"/>
          <a:lstStyle/>
          <a:p>
            <a:pPr algn="ctr"/>
            <a:r>
              <a:rPr lang="en-CA" sz="4000" dirty="0">
                <a:solidFill>
                  <a:srgbClr val="A50021"/>
                </a:solidFill>
                <a:latin typeface="Arial" charset="0"/>
              </a:rPr>
              <a:t>CIRS Site, </a:t>
            </a:r>
            <a:r>
              <a:rPr lang="en-CA" sz="4000" dirty="0" smtClean="0">
                <a:solidFill>
                  <a:srgbClr val="A50021"/>
                </a:solidFill>
                <a:latin typeface="Arial" charset="0"/>
              </a:rPr>
              <a:t>Feb 27, 2010</a:t>
            </a:r>
            <a:endParaRPr lang="en-CA" sz="4000" dirty="0">
              <a:solidFill>
                <a:srgbClr val="A50021"/>
              </a:solidFill>
              <a:latin typeface="Arial" charset="0"/>
            </a:endParaRPr>
          </a:p>
        </p:txBody>
      </p:sp>
      <p:pic>
        <p:nvPicPr>
          <p:cNvPr id="559106" name="Picture 2" descr="http://farm5.static.flickr.com/4051/4395635529_c5a17f24e6_b.jpg"/>
          <p:cNvPicPr>
            <a:picLocks noChangeAspect="1" noChangeArrowheads="1"/>
          </p:cNvPicPr>
          <p:nvPr/>
        </p:nvPicPr>
        <p:blipFill>
          <a:blip r:embed="rId2" cstate="print"/>
          <a:srcRect/>
          <a:stretch>
            <a:fillRect/>
          </a:stretch>
        </p:blipFill>
        <p:spPr bwMode="auto">
          <a:xfrm>
            <a:off x="0" y="759022"/>
            <a:ext cx="9144000" cy="609897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a:xfrm>
            <a:off x="0" y="0"/>
            <a:ext cx="9144000" cy="1143000"/>
          </a:xfrm>
        </p:spPr>
        <p:txBody>
          <a:bodyPr/>
          <a:lstStyle/>
          <a:p>
            <a:r>
              <a:rPr lang="en-US" sz="4000" dirty="0"/>
              <a:t>A Regenerative Building Process</a:t>
            </a:r>
          </a:p>
        </p:txBody>
      </p:sp>
      <p:sp>
        <p:nvSpPr>
          <p:cNvPr id="388099" name="Rectangle 3"/>
          <p:cNvSpPr>
            <a:spLocks noGrp="1" noChangeArrowheads="1"/>
          </p:cNvSpPr>
          <p:nvPr>
            <p:ph type="body" idx="1"/>
          </p:nvPr>
        </p:nvSpPr>
        <p:spPr>
          <a:xfrm>
            <a:off x="533400" y="1295400"/>
            <a:ext cx="7239000" cy="3962400"/>
          </a:xfrm>
        </p:spPr>
        <p:txBody>
          <a:bodyPr/>
          <a:lstStyle/>
          <a:p>
            <a:r>
              <a:rPr lang="en-US" sz="2800" dirty="0"/>
              <a:t>All water from the sky</a:t>
            </a:r>
          </a:p>
          <a:p>
            <a:r>
              <a:rPr lang="en-US" sz="2800" dirty="0"/>
              <a:t>All liquid waste treatment </a:t>
            </a:r>
            <a:br>
              <a:rPr lang="en-US" sz="2800" dirty="0"/>
            </a:br>
            <a:r>
              <a:rPr lang="en-US" sz="2800" dirty="0"/>
              <a:t>from the ground &amp; sun</a:t>
            </a:r>
          </a:p>
          <a:p>
            <a:r>
              <a:rPr lang="en-US" sz="2800" dirty="0"/>
              <a:t>All heating and cooling from the ground/</a:t>
            </a:r>
            <a:r>
              <a:rPr lang="en-US" sz="2800" dirty="0" err="1"/>
              <a:t>neighbours</a:t>
            </a:r>
            <a:r>
              <a:rPr lang="en-US" sz="2800" dirty="0"/>
              <a:t>/sun</a:t>
            </a:r>
            <a:endParaRPr lang="en-US" sz="2800" dirty="0">
              <a:solidFill>
                <a:srgbClr val="009900"/>
              </a:solidFill>
            </a:endParaRPr>
          </a:p>
          <a:p>
            <a:r>
              <a:rPr lang="en-US" sz="2800" dirty="0"/>
              <a:t>All light (when avail.) from the sun</a:t>
            </a:r>
          </a:p>
          <a:p>
            <a:r>
              <a:rPr lang="en-US" sz="2800" dirty="0"/>
              <a:t>Much electricity from the sun</a:t>
            </a:r>
          </a:p>
          <a:p>
            <a:r>
              <a:rPr lang="en-US" sz="2800" dirty="0"/>
              <a:t>Most ventilation from the </a:t>
            </a:r>
            <a:r>
              <a:rPr lang="en-US" sz="2800" dirty="0" smtClean="0"/>
              <a:t>wind</a:t>
            </a:r>
          </a:p>
          <a:p>
            <a:r>
              <a:rPr lang="en-US" sz="2800" dirty="0" smtClean="0"/>
              <a:t>Wood building</a:t>
            </a:r>
            <a:endParaRPr lang="en-US" sz="2800" dirty="0"/>
          </a:p>
        </p:txBody>
      </p:sp>
      <p:grpSp>
        <p:nvGrpSpPr>
          <p:cNvPr id="2" name="Group 4"/>
          <p:cNvGrpSpPr>
            <a:grpSpLocks/>
          </p:cNvGrpSpPr>
          <p:nvPr/>
        </p:nvGrpSpPr>
        <p:grpSpPr bwMode="auto">
          <a:xfrm>
            <a:off x="381000" y="5881688"/>
            <a:ext cx="8305800" cy="747712"/>
            <a:chOff x="432" y="3312"/>
            <a:chExt cx="4896" cy="471"/>
          </a:xfrm>
        </p:grpSpPr>
        <p:sp>
          <p:nvSpPr>
            <p:cNvPr id="388101" name="Line 5"/>
            <p:cNvSpPr>
              <a:spLocks noChangeShapeType="1"/>
            </p:cNvSpPr>
            <p:nvPr/>
          </p:nvSpPr>
          <p:spPr bwMode="auto">
            <a:xfrm>
              <a:off x="432" y="3312"/>
              <a:ext cx="4800" cy="0"/>
            </a:xfrm>
            <a:prstGeom prst="line">
              <a:avLst/>
            </a:prstGeom>
            <a:noFill/>
            <a:ln w="57150">
              <a:solidFill>
                <a:schemeClr val="tx1"/>
              </a:solidFill>
              <a:round/>
              <a:headEnd/>
              <a:tailEnd/>
            </a:ln>
            <a:effectLst/>
          </p:spPr>
          <p:txBody>
            <a:bodyPr/>
            <a:lstStyle/>
            <a:p>
              <a:endParaRPr lang="en-US"/>
            </a:p>
          </p:txBody>
        </p:sp>
        <p:sp>
          <p:nvSpPr>
            <p:cNvPr id="388102" name="Text Box 6"/>
            <p:cNvSpPr txBox="1">
              <a:spLocks noChangeArrowheads="1"/>
            </p:cNvSpPr>
            <p:nvPr/>
          </p:nvSpPr>
          <p:spPr bwMode="auto">
            <a:xfrm>
              <a:off x="480" y="3456"/>
              <a:ext cx="4848" cy="327"/>
            </a:xfrm>
            <a:prstGeom prst="rect">
              <a:avLst/>
            </a:prstGeom>
            <a:noFill/>
            <a:ln w="9525">
              <a:noFill/>
              <a:miter lim="800000"/>
              <a:headEnd/>
              <a:tailEnd/>
            </a:ln>
            <a:effectLst/>
          </p:spPr>
          <p:txBody>
            <a:bodyPr>
              <a:spAutoFit/>
            </a:bodyPr>
            <a:lstStyle/>
            <a:p>
              <a:pPr>
                <a:spcBef>
                  <a:spcPct val="50000"/>
                </a:spcBef>
              </a:pPr>
              <a:r>
                <a:rPr lang="en-US" sz="2800">
                  <a:solidFill>
                    <a:srgbClr val="000066"/>
                  </a:solidFill>
                  <a:latin typeface="Palatino" pitchFamily="18" charset="0"/>
                </a:rPr>
                <a:t>A building that restores the environment around it</a:t>
              </a:r>
              <a:endParaRPr lang="en-CA" sz="2800">
                <a:solidFill>
                  <a:srgbClr val="000066"/>
                </a:solidFill>
                <a:latin typeface="Palatino" pitchFamily="18" charset="0"/>
              </a:endParaRPr>
            </a:p>
          </p:txBody>
        </p:sp>
      </p:grpSp>
      <p:grpSp>
        <p:nvGrpSpPr>
          <p:cNvPr id="3" name="Group 7"/>
          <p:cNvGrpSpPr>
            <a:grpSpLocks/>
          </p:cNvGrpSpPr>
          <p:nvPr/>
        </p:nvGrpSpPr>
        <p:grpSpPr bwMode="auto">
          <a:xfrm>
            <a:off x="4572000" y="1600201"/>
            <a:ext cx="4316413" cy="912813"/>
            <a:chOff x="2928" y="960"/>
            <a:chExt cx="2719" cy="575"/>
          </a:xfrm>
        </p:grpSpPr>
        <p:cxnSp>
          <p:nvCxnSpPr>
            <p:cNvPr id="388104" name="AutoShape 8"/>
            <p:cNvCxnSpPr>
              <a:cxnSpLocks noChangeShapeType="1"/>
              <a:endCxn id="388106" idx="1"/>
            </p:cNvCxnSpPr>
            <p:nvPr/>
          </p:nvCxnSpPr>
          <p:spPr bwMode="auto">
            <a:xfrm flipV="1">
              <a:off x="2976" y="1226"/>
              <a:ext cx="1488" cy="309"/>
            </a:xfrm>
            <a:prstGeom prst="straightConnector1">
              <a:avLst/>
            </a:prstGeom>
            <a:noFill/>
            <a:ln w="28575">
              <a:solidFill>
                <a:srgbClr val="006600"/>
              </a:solidFill>
              <a:round/>
              <a:headEnd/>
              <a:tailEnd type="triangle" w="med" len="med"/>
            </a:ln>
            <a:effectLst/>
          </p:spPr>
        </p:cxnSp>
        <p:cxnSp>
          <p:nvCxnSpPr>
            <p:cNvPr id="388105" name="AutoShape 9"/>
            <p:cNvCxnSpPr>
              <a:cxnSpLocks noChangeShapeType="1"/>
              <a:endCxn id="388106" idx="1"/>
            </p:cNvCxnSpPr>
            <p:nvPr/>
          </p:nvCxnSpPr>
          <p:spPr bwMode="auto">
            <a:xfrm>
              <a:off x="2928" y="960"/>
              <a:ext cx="1536" cy="267"/>
            </a:xfrm>
            <a:prstGeom prst="straightConnector1">
              <a:avLst/>
            </a:prstGeom>
            <a:noFill/>
            <a:ln w="28575">
              <a:solidFill>
                <a:srgbClr val="006600"/>
              </a:solidFill>
              <a:round/>
              <a:headEnd/>
              <a:tailEnd type="triangle" w="med" len="med"/>
            </a:ln>
            <a:effectLst/>
          </p:spPr>
        </p:cxnSp>
        <p:sp>
          <p:nvSpPr>
            <p:cNvPr id="388106" name="Text Box 10"/>
            <p:cNvSpPr txBox="1">
              <a:spLocks noChangeArrowheads="1"/>
            </p:cNvSpPr>
            <p:nvPr/>
          </p:nvSpPr>
          <p:spPr bwMode="auto">
            <a:xfrm>
              <a:off x="4464" y="965"/>
              <a:ext cx="1183" cy="523"/>
            </a:xfrm>
            <a:prstGeom prst="rect">
              <a:avLst/>
            </a:prstGeom>
            <a:solidFill>
              <a:schemeClr val="bg1"/>
            </a:solidFill>
            <a:ln w="28575">
              <a:solidFill>
                <a:srgbClr val="006600"/>
              </a:solidFill>
              <a:miter lim="800000"/>
              <a:headEnd/>
              <a:tailEnd/>
            </a:ln>
            <a:effectLst/>
          </p:spPr>
          <p:txBody>
            <a:bodyPr>
              <a:spAutoFit/>
            </a:bodyPr>
            <a:lstStyle/>
            <a:p>
              <a:pPr>
                <a:spcBef>
                  <a:spcPct val="50000"/>
                </a:spcBef>
              </a:pPr>
              <a:r>
                <a:rPr lang="en-US" sz="2400" dirty="0">
                  <a:solidFill>
                    <a:srgbClr val="006600"/>
                  </a:solidFill>
                </a:rPr>
                <a:t>net positive on water</a:t>
              </a:r>
            </a:p>
          </p:txBody>
        </p:sp>
      </p:grpSp>
      <p:sp>
        <p:nvSpPr>
          <p:cNvPr id="388107" name="Rectangle 11"/>
          <p:cNvSpPr>
            <a:spLocks noChangeArrowheads="1"/>
          </p:cNvSpPr>
          <p:nvPr/>
        </p:nvSpPr>
        <p:spPr bwMode="auto">
          <a:xfrm>
            <a:off x="4724400" y="3657600"/>
            <a:ext cx="228600" cy="304800"/>
          </a:xfrm>
          <a:prstGeom prst="rect">
            <a:avLst/>
          </a:prstGeom>
          <a:noFill/>
          <a:ln w="9525">
            <a:noFill/>
            <a:miter lim="800000"/>
            <a:headEnd/>
            <a:tailEnd/>
          </a:ln>
          <a:effectLst/>
        </p:spPr>
        <p:txBody>
          <a:bodyPr wrap="none" anchor="ctr"/>
          <a:lstStyle/>
          <a:p>
            <a:endParaRPr lang="en-US"/>
          </a:p>
        </p:txBody>
      </p:sp>
      <p:sp>
        <p:nvSpPr>
          <p:cNvPr id="388108" name="Rectangle 12"/>
          <p:cNvSpPr>
            <a:spLocks noChangeArrowheads="1"/>
          </p:cNvSpPr>
          <p:nvPr/>
        </p:nvSpPr>
        <p:spPr bwMode="auto">
          <a:xfrm>
            <a:off x="4343400" y="1828800"/>
            <a:ext cx="228600" cy="304800"/>
          </a:xfrm>
          <a:prstGeom prst="rect">
            <a:avLst/>
          </a:prstGeom>
          <a:noFill/>
          <a:ln w="9525">
            <a:noFill/>
            <a:miter lim="800000"/>
            <a:headEnd/>
            <a:tailEnd/>
          </a:ln>
          <a:effectLst/>
        </p:spPr>
        <p:txBody>
          <a:bodyPr wrap="none" anchor="ctr"/>
          <a:lstStyle/>
          <a:p>
            <a:endParaRPr lang="en-US"/>
          </a:p>
        </p:txBody>
      </p:sp>
      <p:sp>
        <p:nvSpPr>
          <p:cNvPr id="388109" name="Rectangle 13"/>
          <p:cNvSpPr>
            <a:spLocks noChangeArrowheads="1"/>
          </p:cNvSpPr>
          <p:nvPr/>
        </p:nvSpPr>
        <p:spPr bwMode="auto">
          <a:xfrm>
            <a:off x="4419600" y="2743200"/>
            <a:ext cx="228600" cy="304800"/>
          </a:xfrm>
          <a:prstGeom prst="rect">
            <a:avLst/>
          </a:prstGeom>
          <a:noFill/>
          <a:ln w="9525">
            <a:noFill/>
            <a:miter lim="800000"/>
            <a:headEnd/>
            <a:tailEnd/>
          </a:ln>
          <a:effectLst/>
        </p:spPr>
        <p:txBody>
          <a:bodyPr wrap="none" anchor="ctr"/>
          <a:lstStyle/>
          <a:p>
            <a:endParaRPr lang="en-US"/>
          </a:p>
        </p:txBody>
      </p:sp>
      <p:sp>
        <p:nvSpPr>
          <p:cNvPr id="388110" name="Rectangle 14"/>
          <p:cNvSpPr>
            <a:spLocks noChangeArrowheads="1"/>
          </p:cNvSpPr>
          <p:nvPr/>
        </p:nvSpPr>
        <p:spPr bwMode="auto">
          <a:xfrm>
            <a:off x="5105400" y="4343400"/>
            <a:ext cx="228600" cy="304800"/>
          </a:xfrm>
          <a:prstGeom prst="rect">
            <a:avLst/>
          </a:prstGeom>
          <a:noFill/>
          <a:ln w="9525">
            <a:noFill/>
            <a:miter lim="800000"/>
            <a:headEnd/>
            <a:tailEnd/>
          </a:ln>
          <a:effectLst/>
        </p:spPr>
        <p:txBody>
          <a:bodyPr wrap="none" anchor="ctr"/>
          <a:lstStyle/>
          <a:p>
            <a:endParaRPr lang="en-US"/>
          </a:p>
        </p:txBody>
      </p:sp>
      <p:grpSp>
        <p:nvGrpSpPr>
          <p:cNvPr id="4" name="Group 15"/>
          <p:cNvGrpSpPr>
            <a:grpSpLocks/>
          </p:cNvGrpSpPr>
          <p:nvPr/>
        </p:nvGrpSpPr>
        <p:grpSpPr bwMode="auto">
          <a:xfrm>
            <a:off x="4648200" y="2971800"/>
            <a:ext cx="4267200" cy="1981200"/>
            <a:chOff x="2976" y="2016"/>
            <a:chExt cx="2688" cy="1248"/>
          </a:xfrm>
        </p:grpSpPr>
        <p:sp>
          <p:nvSpPr>
            <p:cNvPr id="388112" name="Text Box 16"/>
            <p:cNvSpPr txBox="1">
              <a:spLocks noChangeArrowheads="1"/>
            </p:cNvSpPr>
            <p:nvPr/>
          </p:nvSpPr>
          <p:spPr bwMode="auto">
            <a:xfrm>
              <a:off x="4464" y="2016"/>
              <a:ext cx="1200" cy="989"/>
            </a:xfrm>
            <a:prstGeom prst="rect">
              <a:avLst/>
            </a:prstGeom>
            <a:noFill/>
            <a:ln w="28575">
              <a:solidFill>
                <a:srgbClr val="006600"/>
              </a:solidFill>
              <a:miter lim="800000"/>
              <a:headEnd/>
              <a:tailEnd/>
            </a:ln>
            <a:effectLst/>
          </p:spPr>
          <p:txBody>
            <a:bodyPr>
              <a:spAutoFit/>
            </a:bodyPr>
            <a:lstStyle/>
            <a:p>
              <a:pPr>
                <a:spcBef>
                  <a:spcPct val="50000"/>
                </a:spcBef>
              </a:pPr>
              <a:r>
                <a:rPr lang="en-US" sz="2400" dirty="0">
                  <a:solidFill>
                    <a:srgbClr val="006600"/>
                  </a:solidFill>
                </a:rPr>
                <a:t>net positive on energy and GHG emissions</a:t>
              </a:r>
            </a:p>
          </p:txBody>
        </p:sp>
        <p:cxnSp>
          <p:nvCxnSpPr>
            <p:cNvPr id="388113" name="AutoShape 17"/>
            <p:cNvCxnSpPr>
              <a:cxnSpLocks noChangeShapeType="1"/>
              <a:endCxn id="388112" idx="1"/>
            </p:cNvCxnSpPr>
            <p:nvPr/>
          </p:nvCxnSpPr>
          <p:spPr bwMode="auto">
            <a:xfrm flipV="1">
              <a:off x="4032" y="2511"/>
              <a:ext cx="432" cy="129"/>
            </a:xfrm>
            <a:prstGeom prst="straightConnector1">
              <a:avLst/>
            </a:prstGeom>
            <a:noFill/>
            <a:ln w="28575">
              <a:solidFill>
                <a:srgbClr val="006600"/>
              </a:solidFill>
              <a:round/>
              <a:headEnd/>
              <a:tailEnd type="triangle" w="med" len="med"/>
            </a:ln>
            <a:effectLst/>
          </p:spPr>
        </p:cxnSp>
        <p:cxnSp>
          <p:nvCxnSpPr>
            <p:cNvPr id="388114" name="AutoShape 18"/>
            <p:cNvCxnSpPr>
              <a:cxnSpLocks noChangeShapeType="1"/>
              <a:endCxn id="388112" idx="1"/>
            </p:cNvCxnSpPr>
            <p:nvPr/>
          </p:nvCxnSpPr>
          <p:spPr bwMode="auto">
            <a:xfrm>
              <a:off x="2976" y="2304"/>
              <a:ext cx="1488" cy="207"/>
            </a:xfrm>
            <a:prstGeom prst="straightConnector1">
              <a:avLst/>
            </a:prstGeom>
            <a:noFill/>
            <a:ln w="28575">
              <a:solidFill>
                <a:srgbClr val="006600"/>
              </a:solidFill>
              <a:round/>
              <a:headEnd/>
              <a:tailEnd type="triangle" w="med" len="med"/>
            </a:ln>
            <a:effectLst/>
          </p:spPr>
        </p:cxnSp>
        <p:cxnSp>
          <p:nvCxnSpPr>
            <p:cNvPr id="388115" name="AutoShape 19"/>
            <p:cNvCxnSpPr>
              <a:cxnSpLocks noChangeShapeType="1"/>
              <a:endCxn id="388112" idx="1"/>
            </p:cNvCxnSpPr>
            <p:nvPr/>
          </p:nvCxnSpPr>
          <p:spPr bwMode="auto">
            <a:xfrm flipV="1">
              <a:off x="3648" y="2511"/>
              <a:ext cx="816" cy="753"/>
            </a:xfrm>
            <a:prstGeom prst="straightConnector1">
              <a:avLst/>
            </a:prstGeom>
            <a:noFill/>
            <a:ln w="28575">
              <a:solidFill>
                <a:srgbClr val="006600"/>
              </a:solidFill>
              <a:round/>
              <a:headEnd/>
              <a:tailEnd type="triangle" w="med" len="med"/>
            </a:ln>
            <a:effectLst/>
          </p:spPr>
        </p:cxnSp>
        <p:cxnSp>
          <p:nvCxnSpPr>
            <p:cNvPr id="388116" name="AutoShape 20"/>
            <p:cNvCxnSpPr>
              <a:cxnSpLocks noChangeShapeType="1"/>
              <a:endCxn id="388112" idx="1"/>
            </p:cNvCxnSpPr>
            <p:nvPr/>
          </p:nvCxnSpPr>
          <p:spPr bwMode="auto">
            <a:xfrm flipV="1">
              <a:off x="3504" y="2511"/>
              <a:ext cx="960" cy="465"/>
            </a:xfrm>
            <a:prstGeom prst="straightConnector1">
              <a:avLst/>
            </a:prstGeom>
            <a:noFill/>
            <a:ln w="28575">
              <a:solidFill>
                <a:srgbClr val="006600"/>
              </a:solidFill>
              <a:round/>
              <a:headEnd/>
              <a:tailEnd type="triangle" w="med" len="med"/>
            </a:ln>
            <a:effectLst/>
          </p:spPr>
        </p:cxnSp>
      </p:grpSp>
      <p:sp>
        <p:nvSpPr>
          <p:cNvPr id="388117" name="Rectangle 21"/>
          <p:cNvSpPr>
            <a:spLocks noChangeArrowheads="1"/>
          </p:cNvSpPr>
          <p:nvPr/>
        </p:nvSpPr>
        <p:spPr bwMode="auto">
          <a:xfrm>
            <a:off x="6324600" y="4114800"/>
            <a:ext cx="228600" cy="304800"/>
          </a:xfrm>
          <a:prstGeom prst="rect">
            <a:avLst/>
          </a:prstGeom>
          <a:noFill/>
          <a:ln w="9525">
            <a:noFill/>
            <a:miter lim="800000"/>
            <a:headEnd/>
            <a:tailEnd/>
          </a:ln>
          <a:effectLst/>
        </p:spPr>
        <p:txBody>
          <a:bodyPr wrap="none" anchor="ctr"/>
          <a:lstStyle/>
          <a:p>
            <a:endParaRPr lang="en-US"/>
          </a:p>
        </p:txBody>
      </p:sp>
      <p:sp>
        <p:nvSpPr>
          <p:cNvPr id="388118" name="Rectangle 22"/>
          <p:cNvSpPr>
            <a:spLocks noChangeArrowheads="1"/>
          </p:cNvSpPr>
          <p:nvPr/>
        </p:nvSpPr>
        <p:spPr bwMode="auto">
          <a:xfrm>
            <a:off x="6096000" y="4191000"/>
            <a:ext cx="228600" cy="304800"/>
          </a:xfrm>
          <a:prstGeom prst="rect">
            <a:avLst/>
          </a:prstGeom>
          <a:noFill/>
          <a:ln w="9525">
            <a:noFill/>
            <a:miter lim="800000"/>
            <a:headEnd/>
            <a:tailEnd/>
          </a:ln>
          <a:effectLst/>
        </p:spPr>
        <p:txBody>
          <a:bodyPr wrap="none" anchor="ctr"/>
          <a:lstStyle/>
          <a:p>
            <a:endParaRPr lang="en-US"/>
          </a:p>
        </p:txBody>
      </p:sp>
      <p:sp>
        <p:nvSpPr>
          <p:cNvPr id="388119" name="Rectangle 23"/>
          <p:cNvSpPr>
            <a:spLocks noChangeArrowheads="1"/>
          </p:cNvSpPr>
          <p:nvPr/>
        </p:nvSpPr>
        <p:spPr bwMode="auto">
          <a:xfrm>
            <a:off x="5410200" y="4724400"/>
            <a:ext cx="228600" cy="304800"/>
          </a:xfrm>
          <a:prstGeom prst="rect">
            <a:avLst/>
          </a:prstGeom>
          <a:noFill/>
          <a:ln w="9525">
            <a:noFill/>
            <a:miter lim="800000"/>
            <a:headEnd/>
            <a:tailEnd/>
          </a:ln>
          <a:effectLst/>
        </p:spPr>
        <p:txBody>
          <a:bodyPr wrap="none" anchor="ctr"/>
          <a:lstStyle/>
          <a:p>
            <a:endParaRPr lang="en-US"/>
          </a:p>
        </p:txBody>
      </p:sp>
      <p:sp>
        <p:nvSpPr>
          <p:cNvPr id="388120" name="Rectangle 24"/>
          <p:cNvSpPr>
            <a:spLocks noChangeArrowheads="1"/>
          </p:cNvSpPr>
          <p:nvPr/>
        </p:nvSpPr>
        <p:spPr bwMode="auto">
          <a:xfrm>
            <a:off x="5715000" y="5181600"/>
            <a:ext cx="228600" cy="304800"/>
          </a:xfrm>
          <a:prstGeom prst="rect">
            <a:avLst/>
          </a:prstGeom>
          <a:noFill/>
          <a:ln w="9525">
            <a:noFill/>
            <a:miter lim="800000"/>
            <a:headEnd/>
            <a:tailEnd/>
          </a:ln>
          <a:effectLst/>
        </p:spPr>
        <p:txBody>
          <a:bodyPr wrap="none" anchor="ctr"/>
          <a:lstStyle/>
          <a:p>
            <a:endParaRPr lang="en-US"/>
          </a:p>
        </p:txBody>
      </p:sp>
      <p:grpSp>
        <p:nvGrpSpPr>
          <p:cNvPr id="5" name="Group 32"/>
          <p:cNvGrpSpPr/>
          <p:nvPr/>
        </p:nvGrpSpPr>
        <p:grpSpPr>
          <a:xfrm>
            <a:off x="6096000" y="1447800"/>
            <a:ext cx="2971800" cy="4354294"/>
            <a:chOff x="6096000" y="1295400"/>
            <a:chExt cx="2971800" cy="4354294"/>
          </a:xfrm>
        </p:grpSpPr>
        <p:sp>
          <p:nvSpPr>
            <p:cNvPr id="388122" name="AutoShape 26"/>
            <p:cNvSpPr>
              <a:spLocks/>
            </p:cNvSpPr>
            <p:nvPr/>
          </p:nvSpPr>
          <p:spPr bwMode="auto">
            <a:xfrm>
              <a:off x="6096000" y="1295400"/>
              <a:ext cx="762000" cy="4191000"/>
            </a:xfrm>
            <a:prstGeom prst="rightBrace">
              <a:avLst>
                <a:gd name="adj1" fmla="val 42500"/>
                <a:gd name="adj2" fmla="val 50000"/>
              </a:avLst>
            </a:prstGeom>
            <a:noFill/>
            <a:ln w="28575">
              <a:solidFill>
                <a:srgbClr val="FF0000"/>
              </a:solidFill>
              <a:round/>
              <a:headEnd/>
              <a:tailEnd/>
            </a:ln>
            <a:effectLst/>
          </p:spPr>
          <p:txBody>
            <a:bodyPr wrap="none" anchor="ctr"/>
            <a:lstStyle/>
            <a:p>
              <a:endParaRPr lang="en-US"/>
            </a:p>
          </p:txBody>
        </p:sp>
        <p:sp>
          <p:nvSpPr>
            <p:cNvPr id="388123" name="Text Box 27"/>
            <p:cNvSpPr txBox="1">
              <a:spLocks noChangeArrowheads="1"/>
            </p:cNvSpPr>
            <p:nvPr/>
          </p:nvSpPr>
          <p:spPr bwMode="auto">
            <a:xfrm>
              <a:off x="6858000" y="1371600"/>
              <a:ext cx="2209800" cy="4278094"/>
            </a:xfrm>
            <a:prstGeom prst="rect">
              <a:avLst/>
            </a:prstGeom>
            <a:noFill/>
            <a:ln w="9525">
              <a:noFill/>
              <a:miter lim="800000"/>
              <a:headEnd/>
              <a:tailEnd/>
            </a:ln>
            <a:effectLst/>
          </p:spPr>
          <p:txBody>
            <a:bodyPr wrap="square">
              <a:spAutoFit/>
            </a:bodyPr>
            <a:lstStyle/>
            <a:p>
              <a:pPr>
                <a:spcBef>
                  <a:spcPts val="0"/>
                </a:spcBef>
              </a:pPr>
              <a:r>
                <a:rPr lang="en-US" sz="2400" b="1" dirty="0">
                  <a:solidFill>
                    <a:srgbClr val="FF0000"/>
                  </a:solidFill>
                </a:rPr>
                <a:t>Continuous research</a:t>
              </a:r>
              <a:r>
                <a:rPr lang="en-US" sz="2400" b="1" dirty="0" smtClean="0">
                  <a:solidFill>
                    <a:srgbClr val="FF0000"/>
                  </a:solidFill>
                </a:rPr>
                <a:t>:</a:t>
              </a:r>
            </a:p>
            <a:p>
              <a:pPr>
                <a:spcBef>
                  <a:spcPts val="0"/>
                </a:spcBef>
              </a:pPr>
              <a:endParaRPr lang="en-US" sz="1600" b="1" dirty="0">
                <a:solidFill>
                  <a:srgbClr val="FF0000"/>
                </a:solidFill>
              </a:endParaRPr>
            </a:p>
            <a:p>
              <a:pPr>
                <a:spcBef>
                  <a:spcPts val="0"/>
                </a:spcBef>
                <a:buFont typeface="Wingdings" pitchFamily="2" charset="2"/>
                <a:buChar char="§"/>
              </a:pPr>
              <a:r>
                <a:rPr lang="en-US" sz="2400" b="1" dirty="0">
                  <a:solidFill>
                    <a:srgbClr val="FF0000"/>
                  </a:solidFill>
                </a:rPr>
                <a:t> technical performance of building </a:t>
              </a:r>
              <a:r>
                <a:rPr lang="en-US" sz="2400" b="1" dirty="0" smtClean="0">
                  <a:solidFill>
                    <a:srgbClr val="FF0000"/>
                  </a:solidFill>
                </a:rPr>
                <a:t>systems</a:t>
              </a:r>
            </a:p>
            <a:p>
              <a:pPr>
                <a:spcBef>
                  <a:spcPts val="0"/>
                </a:spcBef>
                <a:buFont typeface="Wingdings" pitchFamily="2" charset="2"/>
                <a:buChar char="§"/>
              </a:pPr>
              <a:endParaRPr lang="en-US" sz="1600" b="1" dirty="0">
                <a:solidFill>
                  <a:srgbClr val="FF0000"/>
                </a:solidFill>
              </a:endParaRPr>
            </a:p>
            <a:p>
              <a:pPr>
                <a:spcBef>
                  <a:spcPts val="0"/>
                </a:spcBef>
                <a:buFont typeface="Wingdings" pitchFamily="2" charset="2"/>
                <a:buChar char="§"/>
              </a:pPr>
              <a:r>
                <a:rPr lang="en-US" sz="2400" b="1" dirty="0">
                  <a:solidFill>
                    <a:srgbClr val="FF0000"/>
                  </a:solidFill>
                </a:rPr>
                <a:t> behavioural </a:t>
              </a:r>
              <a:r>
                <a:rPr lang="en-US" sz="2400" b="1" dirty="0" smtClean="0">
                  <a:solidFill>
                    <a:srgbClr val="FF0000"/>
                  </a:solidFill>
                </a:rPr>
                <a:t>interface of building &amp; inhabitants</a:t>
              </a:r>
              <a:endParaRPr lang="en-US" sz="2400" b="1" dirty="0">
                <a:solidFill>
                  <a:srgbClr val="FF0000"/>
                </a:solidFill>
              </a:endParaRPr>
            </a:p>
          </p:txBody>
        </p:sp>
      </p:grpSp>
      <p:grpSp>
        <p:nvGrpSpPr>
          <p:cNvPr id="6" name="Group 31"/>
          <p:cNvGrpSpPr/>
          <p:nvPr/>
        </p:nvGrpSpPr>
        <p:grpSpPr>
          <a:xfrm>
            <a:off x="3352800" y="5029200"/>
            <a:ext cx="5562600" cy="1066800"/>
            <a:chOff x="3352800" y="4876800"/>
            <a:chExt cx="5562600" cy="1066800"/>
          </a:xfrm>
        </p:grpSpPr>
        <p:cxnSp>
          <p:nvCxnSpPr>
            <p:cNvPr id="29" name="Straight Arrow Connector 28"/>
            <p:cNvCxnSpPr/>
            <p:nvPr/>
          </p:nvCxnSpPr>
          <p:spPr>
            <a:xfrm>
              <a:off x="3352800" y="5334000"/>
              <a:ext cx="3657600" cy="1588"/>
            </a:xfrm>
            <a:prstGeom prst="straightConnector1">
              <a:avLst/>
            </a:prstGeom>
            <a:ln w="38100">
              <a:solidFill>
                <a:srgbClr val="008000"/>
              </a:solidFill>
              <a:tailEnd type="triangle" w="sm" len="sm"/>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7010400" y="4876800"/>
              <a:ext cx="1905000" cy="1066800"/>
            </a:xfrm>
            <a:prstGeom prst="rect">
              <a:avLst/>
            </a:prstGeom>
            <a:solidFill>
              <a:schemeClr val="bg1"/>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r>
                <a:rPr lang="en-US" sz="2400" dirty="0" smtClean="0">
                  <a:solidFill>
                    <a:srgbClr val="008000"/>
                  </a:solidFill>
                  <a:latin typeface="Times New Roman" pitchFamily="18" charset="0"/>
                  <a:cs typeface="Times New Roman" pitchFamily="18" charset="0"/>
                </a:rPr>
                <a:t>net positive on structural carbon</a:t>
              </a:r>
              <a:endParaRPr lang="en-US" sz="2400" dirty="0">
                <a:solidFill>
                  <a:srgbClr val="008000"/>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3"/>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4"/>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xterior V5_01.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5" name="Rectangle 3"/>
          <p:cNvSpPr>
            <a:spLocks noChangeArrowheads="1"/>
          </p:cNvSpPr>
          <p:nvPr/>
        </p:nvSpPr>
        <p:spPr bwMode="auto">
          <a:xfrm>
            <a:off x="0" y="304800"/>
            <a:ext cx="9144000" cy="701675"/>
          </a:xfrm>
          <a:prstGeom prst="rect">
            <a:avLst/>
          </a:prstGeom>
          <a:noFill/>
          <a:ln w="9525">
            <a:noFill/>
            <a:miter lim="800000"/>
            <a:headEnd/>
            <a:tailEnd/>
          </a:ln>
          <a:effectLst/>
        </p:spPr>
        <p:txBody>
          <a:bodyPr>
            <a:spAutoFit/>
          </a:bodyPr>
          <a:lstStyle/>
          <a:p>
            <a:pPr algn="ctr"/>
            <a:r>
              <a:rPr lang="en-CA" sz="4000" dirty="0">
                <a:solidFill>
                  <a:srgbClr val="A50021"/>
                </a:solidFill>
                <a:latin typeface="+mj-lt"/>
              </a:rPr>
              <a:t>Life Cycle Cost of CIRS</a:t>
            </a:r>
            <a:endParaRPr lang="en-US" sz="4000" dirty="0">
              <a:solidFill>
                <a:srgbClr val="A50021"/>
              </a:solidFill>
              <a:latin typeface="+mj-lt"/>
            </a:endParaRPr>
          </a:p>
        </p:txBody>
      </p:sp>
      <p:graphicFrame>
        <p:nvGraphicFramePr>
          <p:cNvPr id="422916" name="Object 4"/>
          <p:cNvGraphicFramePr>
            <a:graphicFrameLocks noChangeAspect="1"/>
          </p:cNvGraphicFramePr>
          <p:nvPr>
            <p:ph sz="half" idx="2"/>
          </p:nvPr>
        </p:nvGraphicFramePr>
        <p:xfrm>
          <a:off x="533400" y="1066800"/>
          <a:ext cx="8153400" cy="4800600"/>
        </p:xfrm>
        <a:graphic>
          <a:graphicData uri="http://schemas.openxmlformats.org/presentationml/2006/ole">
            <p:oleObj spid="_x0000_s526338" name="Chart" r:id="rId3" imgW="5886450" imgH="2447925" progId="Excel.Sheet.8">
              <p:embed/>
            </p:oleObj>
          </a:graphicData>
        </a:graphic>
      </p:graphicFrame>
      <p:sp>
        <p:nvSpPr>
          <p:cNvPr id="422917" name="Rectangle 5"/>
          <p:cNvSpPr>
            <a:spLocks noChangeArrowheads="1"/>
          </p:cNvSpPr>
          <p:nvPr/>
        </p:nvSpPr>
        <p:spPr bwMode="auto">
          <a:xfrm>
            <a:off x="5105400" y="2133600"/>
            <a:ext cx="1752600" cy="3352800"/>
          </a:xfrm>
          <a:prstGeom prst="rect">
            <a:avLst/>
          </a:prstGeom>
          <a:solidFill>
            <a:schemeClr val="bg1"/>
          </a:solidFill>
          <a:ln w="9525">
            <a:noFill/>
            <a:miter lim="800000"/>
            <a:headEnd/>
            <a:tailEnd/>
          </a:ln>
          <a:effectLst/>
        </p:spPr>
        <p:txBody>
          <a:bodyPr wrap="none" anchor="ctr"/>
          <a:lstStyle/>
          <a:p>
            <a:endParaRPr lang="en-US"/>
          </a:p>
        </p:txBody>
      </p:sp>
      <p:cxnSp>
        <p:nvCxnSpPr>
          <p:cNvPr id="7" name="Straight Connector 6"/>
          <p:cNvCxnSpPr/>
          <p:nvPr/>
        </p:nvCxnSpPr>
        <p:spPr>
          <a:xfrm>
            <a:off x="2057400" y="3657600"/>
            <a:ext cx="4419600" cy="0"/>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2291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idx="4294967295"/>
          </p:nvPr>
        </p:nvSpPr>
        <p:spPr>
          <a:xfrm>
            <a:off x="685800" y="228600"/>
            <a:ext cx="7772400" cy="609600"/>
          </a:xfrm>
        </p:spPr>
        <p:txBody>
          <a:bodyPr/>
          <a:lstStyle/>
          <a:p>
            <a:r>
              <a:rPr lang="en-US"/>
              <a:t>The CIRS Building Concept</a:t>
            </a:r>
          </a:p>
        </p:txBody>
      </p:sp>
      <p:grpSp>
        <p:nvGrpSpPr>
          <p:cNvPr id="247811" name="Group 3"/>
          <p:cNvGrpSpPr>
            <a:grpSpLocks/>
          </p:cNvGrpSpPr>
          <p:nvPr/>
        </p:nvGrpSpPr>
        <p:grpSpPr bwMode="auto">
          <a:xfrm>
            <a:off x="1128713" y="914400"/>
            <a:ext cx="6926262" cy="5867400"/>
            <a:chOff x="711" y="576"/>
            <a:chExt cx="4363" cy="3696"/>
          </a:xfrm>
        </p:grpSpPr>
        <p:pic>
          <p:nvPicPr>
            <p:cNvPr id="247812" name="Picture 4" descr="Cube"/>
            <p:cNvPicPr>
              <a:picLocks noChangeAspect="1" noChangeArrowheads="1"/>
            </p:cNvPicPr>
            <p:nvPr/>
          </p:nvPicPr>
          <p:blipFill>
            <a:blip r:embed="rId3" cstate="print"/>
            <a:srcRect/>
            <a:stretch>
              <a:fillRect/>
            </a:stretch>
          </p:blipFill>
          <p:spPr bwMode="auto">
            <a:xfrm>
              <a:off x="1152" y="624"/>
              <a:ext cx="3554" cy="3559"/>
            </a:xfrm>
            <a:prstGeom prst="rect">
              <a:avLst/>
            </a:prstGeom>
            <a:noFill/>
            <a:ln w="9525">
              <a:noFill/>
              <a:miter lim="800000"/>
              <a:headEnd/>
              <a:tailEnd/>
            </a:ln>
          </p:spPr>
        </p:pic>
        <p:sp>
          <p:nvSpPr>
            <p:cNvPr id="247813" name="Rectangle 5"/>
            <p:cNvSpPr>
              <a:spLocks noChangeArrowheads="1"/>
            </p:cNvSpPr>
            <p:nvPr/>
          </p:nvSpPr>
          <p:spPr bwMode="auto">
            <a:xfrm rot="1825707">
              <a:off x="711" y="3354"/>
              <a:ext cx="2263" cy="434"/>
            </a:xfrm>
            <a:prstGeom prst="rect">
              <a:avLst/>
            </a:prstGeom>
            <a:solidFill>
              <a:schemeClr val="bg1"/>
            </a:solidFill>
            <a:ln w="9525">
              <a:noFill/>
              <a:miter lim="800000"/>
              <a:headEnd/>
              <a:tailEnd/>
            </a:ln>
            <a:effectLst/>
          </p:spPr>
          <p:txBody>
            <a:bodyPr wrap="none" anchor="ctr"/>
            <a:lstStyle/>
            <a:p>
              <a:endParaRPr lang="en-US"/>
            </a:p>
          </p:txBody>
        </p:sp>
        <p:sp>
          <p:nvSpPr>
            <p:cNvPr id="247814" name="Rectangle 6"/>
            <p:cNvSpPr>
              <a:spLocks noChangeArrowheads="1"/>
            </p:cNvSpPr>
            <p:nvPr/>
          </p:nvSpPr>
          <p:spPr bwMode="auto">
            <a:xfrm rot="-1811651">
              <a:off x="2880" y="3360"/>
              <a:ext cx="2183" cy="458"/>
            </a:xfrm>
            <a:prstGeom prst="rect">
              <a:avLst/>
            </a:prstGeom>
            <a:solidFill>
              <a:schemeClr val="bg1"/>
            </a:solidFill>
            <a:ln w="9525">
              <a:noFill/>
              <a:miter lim="800000"/>
              <a:headEnd/>
              <a:tailEnd/>
            </a:ln>
            <a:effectLst/>
          </p:spPr>
          <p:txBody>
            <a:bodyPr wrap="none" anchor="ctr"/>
            <a:lstStyle/>
            <a:p>
              <a:endParaRPr lang="en-US"/>
            </a:p>
          </p:txBody>
        </p:sp>
        <p:sp>
          <p:nvSpPr>
            <p:cNvPr id="247815" name="Rectangle 7"/>
            <p:cNvSpPr>
              <a:spLocks noChangeArrowheads="1"/>
            </p:cNvSpPr>
            <p:nvPr/>
          </p:nvSpPr>
          <p:spPr bwMode="auto">
            <a:xfrm rot="16200000">
              <a:off x="3444" y="2172"/>
              <a:ext cx="2183" cy="624"/>
            </a:xfrm>
            <a:prstGeom prst="rect">
              <a:avLst/>
            </a:prstGeom>
            <a:solidFill>
              <a:schemeClr val="bg1"/>
            </a:solidFill>
            <a:ln w="9525">
              <a:noFill/>
              <a:miter lim="800000"/>
              <a:headEnd/>
              <a:tailEnd/>
            </a:ln>
            <a:effectLst/>
          </p:spPr>
          <p:txBody>
            <a:bodyPr wrap="none" anchor="ctr"/>
            <a:lstStyle/>
            <a:p>
              <a:endParaRPr lang="en-US"/>
            </a:p>
          </p:txBody>
        </p:sp>
        <p:sp>
          <p:nvSpPr>
            <p:cNvPr id="247816" name="Rectangle 8"/>
            <p:cNvSpPr>
              <a:spLocks noChangeArrowheads="1"/>
            </p:cNvSpPr>
            <p:nvPr/>
          </p:nvSpPr>
          <p:spPr bwMode="auto">
            <a:xfrm>
              <a:off x="1968" y="3936"/>
              <a:ext cx="2183" cy="336"/>
            </a:xfrm>
            <a:prstGeom prst="rect">
              <a:avLst/>
            </a:prstGeom>
            <a:solidFill>
              <a:schemeClr val="bg1"/>
            </a:solidFill>
            <a:ln w="9525">
              <a:noFill/>
              <a:miter lim="800000"/>
              <a:headEnd/>
              <a:tailEnd/>
            </a:ln>
            <a:effectLst/>
          </p:spPr>
          <p:txBody>
            <a:bodyPr wrap="none" anchor="ctr"/>
            <a:lstStyle/>
            <a:p>
              <a:endParaRPr lang="en-US"/>
            </a:p>
          </p:txBody>
        </p:sp>
        <p:sp>
          <p:nvSpPr>
            <p:cNvPr id="247817" name="Rectangle 9"/>
            <p:cNvSpPr>
              <a:spLocks noChangeArrowheads="1"/>
            </p:cNvSpPr>
            <p:nvPr/>
          </p:nvSpPr>
          <p:spPr bwMode="auto">
            <a:xfrm rot="5400000">
              <a:off x="198" y="2094"/>
              <a:ext cx="2183" cy="684"/>
            </a:xfrm>
            <a:prstGeom prst="rect">
              <a:avLst/>
            </a:prstGeom>
            <a:solidFill>
              <a:schemeClr val="bg1"/>
            </a:solidFill>
            <a:ln w="9525">
              <a:noFill/>
              <a:miter lim="800000"/>
              <a:headEnd/>
              <a:tailEnd/>
            </a:ln>
            <a:effectLst/>
          </p:spPr>
          <p:txBody>
            <a:bodyPr wrap="none" anchor="ctr"/>
            <a:lstStyle/>
            <a:p>
              <a:endParaRPr lang="en-US"/>
            </a:p>
          </p:txBody>
        </p:sp>
        <p:sp>
          <p:nvSpPr>
            <p:cNvPr id="247818" name="Rectangle 10"/>
            <p:cNvSpPr>
              <a:spLocks noChangeArrowheads="1"/>
            </p:cNvSpPr>
            <p:nvPr/>
          </p:nvSpPr>
          <p:spPr bwMode="auto">
            <a:xfrm rot="9005633">
              <a:off x="772" y="1015"/>
              <a:ext cx="2183" cy="473"/>
            </a:xfrm>
            <a:prstGeom prst="rect">
              <a:avLst/>
            </a:prstGeom>
            <a:solidFill>
              <a:schemeClr val="bg1"/>
            </a:solidFill>
            <a:ln w="9525">
              <a:noFill/>
              <a:miter lim="800000"/>
              <a:headEnd/>
              <a:tailEnd/>
            </a:ln>
            <a:effectLst/>
          </p:spPr>
          <p:txBody>
            <a:bodyPr wrap="none" anchor="ctr"/>
            <a:lstStyle/>
            <a:p>
              <a:endParaRPr lang="en-US"/>
            </a:p>
          </p:txBody>
        </p:sp>
        <p:sp>
          <p:nvSpPr>
            <p:cNvPr id="247819" name="Rectangle 11"/>
            <p:cNvSpPr>
              <a:spLocks noChangeArrowheads="1"/>
            </p:cNvSpPr>
            <p:nvPr/>
          </p:nvSpPr>
          <p:spPr bwMode="auto">
            <a:xfrm rot="12575421">
              <a:off x="2891" y="963"/>
              <a:ext cx="2183" cy="517"/>
            </a:xfrm>
            <a:prstGeom prst="rect">
              <a:avLst/>
            </a:prstGeom>
            <a:solidFill>
              <a:schemeClr val="bg1"/>
            </a:solidFill>
            <a:ln w="9525">
              <a:noFill/>
              <a:miter lim="800000"/>
              <a:headEnd/>
              <a:tailEnd/>
            </a:ln>
            <a:effectLst/>
          </p:spPr>
          <p:txBody>
            <a:bodyPr wrap="none" anchor="ctr"/>
            <a:lstStyle/>
            <a:p>
              <a:endParaRPr lang="en-US"/>
            </a:p>
          </p:txBody>
        </p:sp>
        <p:sp>
          <p:nvSpPr>
            <p:cNvPr id="247820" name="Rectangle 12"/>
            <p:cNvSpPr>
              <a:spLocks noChangeArrowheads="1"/>
            </p:cNvSpPr>
            <p:nvPr/>
          </p:nvSpPr>
          <p:spPr bwMode="auto">
            <a:xfrm rot="10800000">
              <a:off x="1920" y="576"/>
              <a:ext cx="2183" cy="329"/>
            </a:xfrm>
            <a:prstGeom prst="rect">
              <a:avLst/>
            </a:prstGeom>
            <a:solidFill>
              <a:schemeClr val="bg1"/>
            </a:solidFill>
            <a:ln w="9525">
              <a:noFill/>
              <a:miter lim="800000"/>
              <a:headEnd/>
              <a:tailEnd/>
            </a:ln>
            <a:effectLst/>
          </p:spPr>
          <p:txBody>
            <a:bodyPr wrap="none" anchor="ctr"/>
            <a:lstStyle/>
            <a:p>
              <a:endParaRPr lang="en-US"/>
            </a:p>
          </p:txBody>
        </p:sp>
      </p:grpSp>
      <p:sp>
        <p:nvSpPr>
          <p:cNvPr id="247821" name="Rectangle 13"/>
          <p:cNvSpPr>
            <a:spLocks noChangeArrowheads="1"/>
          </p:cNvSpPr>
          <p:nvPr/>
        </p:nvSpPr>
        <p:spPr bwMode="auto">
          <a:xfrm rot="3473107">
            <a:off x="2934494" y="1696244"/>
            <a:ext cx="4337050" cy="3840162"/>
          </a:xfrm>
          <a:prstGeom prst="rect">
            <a:avLst/>
          </a:prstGeom>
          <a:solidFill>
            <a:schemeClr val="bg1"/>
          </a:solidFill>
          <a:ln w="9525">
            <a:noFill/>
            <a:miter lim="800000"/>
            <a:headEnd/>
            <a:tailEnd/>
          </a:ln>
          <a:effectLst/>
        </p:spPr>
        <p:txBody>
          <a:bodyPr wrap="none" anchor="ctr"/>
          <a:lstStyle/>
          <a:p>
            <a:endParaRPr lang="en-US"/>
          </a:p>
        </p:txBody>
      </p:sp>
      <p:sp>
        <p:nvSpPr>
          <p:cNvPr id="247822" name="Text Box 14"/>
          <p:cNvSpPr txBox="1">
            <a:spLocks noChangeArrowheads="1"/>
          </p:cNvSpPr>
          <p:nvPr/>
        </p:nvSpPr>
        <p:spPr bwMode="auto">
          <a:xfrm>
            <a:off x="3886200" y="3124200"/>
            <a:ext cx="3733800" cy="1554163"/>
          </a:xfrm>
          <a:prstGeom prst="rect">
            <a:avLst/>
          </a:prstGeom>
          <a:noFill/>
          <a:ln w="9525">
            <a:noFill/>
            <a:miter lim="800000"/>
            <a:headEnd/>
            <a:tailEnd/>
          </a:ln>
          <a:effectLst/>
        </p:spPr>
        <p:txBody>
          <a:bodyPr>
            <a:spAutoFit/>
          </a:bodyPr>
          <a:lstStyle/>
          <a:p>
            <a:pPr algn="ctr">
              <a:spcBef>
                <a:spcPct val="50000"/>
              </a:spcBef>
            </a:pPr>
            <a:r>
              <a:rPr lang="en-US" sz="3200">
                <a:solidFill>
                  <a:srgbClr val="000066"/>
                </a:solidFill>
              </a:rPr>
              <a:t>Improving the Local and Global Environment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idx="4294967295"/>
          </p:nvPr>
        </p:nvSpPr>
        <p:spPr>
          <a:xfrm>
            <a:off x="685800" y="228600"/>
            <a:ext cx="7772400" cy="609600"/>
          </a:xfrm>
        </p:spPr>
        <p:txBody>
          <a:bodyPr/>
          <a:lstStyle/>
          <a:p>
            <a:r>
              <a:rPr lang="en-US"/>
              <a:t>The CIRS Building Concept</a:t>
            </a:r>
          </a:p>
        </p:txBody>
      </p:sp>
      <p:grpSp>
        <p:nvGrpSpPr>
          <p:cNvPr id="251907" name="Group 3"/>
          <p:cNvGrpSpPr>
            <a:grpSpLocks/>
          </p:cNvGrpSpPr>
          <p:nvPr/>
        </p:nvGrpSpPr>
        <p:grpSpPr bwMode="auto">
          <a:xfrm>
            <a:off x="1128713" y="914400"/>
            <a:ext cx="6926262" cy="5867400"/>
            <a:chOff x="711" y="576"/>
            <a:chExt cx="4363" cy="3696"/>
          </a:xfrm>
        </p:grpSpPr>
        <p:pic>
          <p:nvPicPr>
            <p:cNvPr id="251908" name="Picture 4" descr="Cube"/>
            <p:cNvPicPr>
              <a:picLocks noChangeAspect="1" noChangeArrowheads="1"/>
            </p:cNvPicPr>
            <p:nvPr/>
          </p:nvPicPr>
          <p:blipFill>
            <a:blip r:embed="rId3" cstate="print"/>
            <a:srcRect/>
            <a:stretch>
              <a:fillRect/>
            </a:stretch>
          </p:blipFill>
          <p:spPr bwMode="auto">
            <a:xfrm>
              <a:off x="1152" y="624"/>
              <a:ext cx="3554" cy="3559"/>
            </a:xfrm>
            <a:prstGeom prst="rect">
              <a:avLst/>
            </a:prstGeom>
            <a:noFill/>
            <a:ln w="9525">
              <a:noFill/>
              <a:miter lim="800000"/>
              <a:headEnd/>
              <a:tailEnd/>
            </a:ln>
          </p:spPr>
        </p:pic>
        <p:sp>
          <p:nvSpPr>
            <p:cNvPr id="251909" name="Rectangle 5"/>
            <p:cNvSpPr>
              <a:spLocks noChangeArrowheads="1"/>
            </p:cNvSpPr>
            <p:nvPr/>
          </p:nvSpPr>
          <p:spPr bwMode="auto">
            <a:xfrm rot="1825707">
              <a:off x="711" y="3354"/>
              <a:ext cx="2263" cy="434"/>
            </a:xfrm>
            <a:prstGeom prst="rect">
              <a:avLst/>
            </a:prstGeom>
            <a:solidFill>
              <a:schemeClr val="bg1"/>
            </a:solidFill>
            <a:ln w="9525">
              <a:noFill/>
              <a:miter lim="800000"/>
              <a:headEnd/>
              <a:tailEnd/>
            </a:ln>
            <a:effectLst/>
          </p:spPr>
          <p:txBody>
            <a:bodyPr wrap="none" anchor="ctr"/>
            <a:lstStyle/>
            <a:p>
              <a:endParaRPr lang="en-US"/>
            </a:p>
          </p:txBody>
        </p:sp>
        <p:sp>
          <p:nvSpPr>
            <p:cNvPr id="251910" name="Rectangle 6"/>
            <p:cNvSpPr>
              <a:spLocks noChangeArrowheads="1"/>
            </p:cNvSpPr>
            <p:nvPr/>
          </p:nvSpPr>
          <p:spPr bwMode="auto">
            <a:xfrm rot="-1811651">
              <a:off x="2880" y="3360"/>
              <a:ext cx="2183" cy="458"/>
            </a:xfrm>
            <a:prstGeom prst="rect">
              <a:avLst/>
            </a:prstGeom>
            <a:solidFill>
              <a:schemeClr val="bg1"/>
            </a:solidFill>
            <a:ln w="9525">
              <a:noFill/>
              <a:miter lim="800000"/>
              <a:headEnd/>
              <a:tailEnd/>
            </a:ln>
            <a:effectLst/>
          </p:spPr>
          <p:txBody>
            <a:bodyPr wrap="none" anchor="ctr"/>
            <a:lstStyle/>
            <a:p>
              <a:endParaRPr lang="en-US"/>
            </a:p>
          </p:txBody>
        </p:sp>
        <p:sp>
          <p:nvSpPr>
            <p:cNvPr id="251911" name="Rectangle 7"/>
            <p:cNvSpPr>
              <a:spLocks noChangeArrowheads="1"/>
            </p:cNvSpPr>
            <p:nvPr/>
          </p:nvSpPr>
          <p:spPr bwMode="auto">
            <a:xfrm rot="16200000">
              <a:off x="3444" y="2172"/>
              <a:ext cx="2183" cy="624"/>
            </a:xfrm>
            <a:prstGeom prst="rect">
              <a:avLst/>
            </a:prstGeom>
            <a:solidFill>
              <a:schemeClr val="bg1"/>
            </a:solidFill>
            <a:ln w="9525">
              <a:noFill/>
              <a:miter lim="800000"/>
              <a:headEnd/>
              <a:tailEnd/>
            </a:ln>
            <a:effectLst/>
          </p:spPr>
          <p:txBody>
            <a:bodyPr wrap="none" anchor="ctr"/>
            <a:lstStyle/>
            <a:p>
              <a:endParaRPr lang="en-US"/>
            </a:p>
          </p:txBody>
        </p:sp>
        <p:sp>
          <p:nvSpPr>
            <p:cNvPr id="251912" name="Rectangle 8"/>
            <p:cNvSpPr>
              <a:spLocks noChangeArrowheads="1"/>
            </p:cNvSpPr>
            <p:nvPr/>
          </p:nvSpPr>
          <p:spPr bwMode="auto">
            <a:xfrm>
              <a:off x="1968" y="3936"/>
              <a:ext cx="2183" cy="336"/>
            </a:xfrm>
            <a:prstGeom prst="rect">
              <a:avLst/>
            </a:prstGeom>
            <a:solidFill>
              <a:schemeClr val="bg1"/>
            </a:solidFill>
            <a:ln w="9525">
              <a:noFill/>
              <a:miter lim="800000"/>
              <a:headEnd/>
              <a:tailEnd/>
            </a:ln>
            <a:effectLst/>
          </p:spPr>
          <p:txBody>
            <a:bodyPr wrap="none" anchor="ctr"/>
            <a:lstStyle/>
            <a:p>
              <a:endParaRPr lang="en-US"/>
            </a:p>
          </p:txBody>
        </p:sp>
        <p:sp>
          <p:nvSpPr>
            <p:cNvPr id="251913" name="Rectangle 9"/>
            <p:cNvSpPr>
              <a:spLocks noChangeArrowheads="1"/>
            </p:cNvSpPr>
            <p:nvPr/>
          </p:nvSpPr>
          <p:spPr bwMode="auto">
            <a:xfrm rot="5400000">
              <a:off x="198" y="2094"/>
              <a:ext cx="2183" cy="684"/>
            </a:xfrm>
            <a:prstGeom prst="rect">
              <a:avLst/>
            </a:prstGeom>
            <a:solidFill>
              <a:schemeClr val="bg1"/>
            </a:solidFill>
            <a:ln w="9525">
              <a:noFill/>
              <a:miter lim="800000"/>
              <a:headEnd/>
              <a:tailEnd/>
            </a:ln>
            <a:effectLst/>
          </p:spPr>
          <p:txBody>
            <a:bodyPr wrap="none" anchor="ctr"/>
            <a:lstStyle/>
            <a:p>
              <a:endParaRPr lang="en-US"/>
            </a:p>
          </p:txBody>
        </p:sp>
        <p:sp>
          <p:nvSpPr>
            <p:cNvPr id="251914" name="Rectangle 10"/>
            <p:cNvSpPr>
              <a:spLocks noChangeArrowheads="1"/>
            </p:cNvSpPr>
            <p:nvPr/>
          </p:nvSpPr>
          <p:spPr bwMode="auto">
            <a:xfrm rot="9005633">
              <a:off x="772" y="1015"/>
              <a:ext cx="2183" cy="473"/>
            </a:xfrm>
            <a:prstGeom prst="rect">
              <a:avLst/>
            </a:prstGeom>
            <a:solidFill>
              <a:schemeClr val="bg1"/>
            </a:solidFill>
            <a:ln w="9525">
              <a:noFill/>
              <a:miter lim="800000"/>
              <a:headEnd/>
              <a:tailEnd/>
            </a:ln>
            <a:effectLst/>
          </p:spPr>
          <p:txBody>
            <a:bodyPr wrap="none" anchor="ctr"/>
            <a:lstStyle/>
            <a:p>
              <a:endParaRPr lang="en-US"/>
            </a:p>
          </p:txBody>
        </p:sp>
        <p:sp>
          <p:nvSpPr>
            <p:cNvPr id="251915" name="Rectangle 11"/>
            <p:cNvSpPr>
              <a:spLocks noChangeArrowheads="1"/>
            </p:cNvSpPr>
            <p:nvPr/>
          </p:nvSpPr>
          <p:spPr bwMode="auto">
            <a:xfrm rot="12575421">
              <a:off x="2891" y="963"/>
              <a:ext cx="2183" cy="517"/>
            </a:xfrm>
            <a:prstGeom prst="rect">
              <a:avLst/>
            </a:prstGeom>
            <a:solidFill>
              <a:schemeClr val="bg1"/>
            </a:solidFill>
            <a:ln w="9525">
              <a:noFill/>
              <a:miter lim="800000"/>
              <a:headEnd/>
              <a:tailEnd/>
            </a:ln>
            <a:effectLst/>
          </p:spPr>
          <p:txBody>
            <a:bodyPr wrap="none" anchor="ctr"/>
            <a:lstStyle/>
            <a:p>
              <a:endParaRPr lang="en-US"/>
            </a:p>
          </p:txBody>
        </p:sp>
        <p:sp>
          <p:nvSpPr>
            <p:cNvPr id="251916" name="Rectangle 12"/>
            <p:cNvSpPr>
              <a:spLocks noChangeArrowheads="1"/>
            </p:cNvSpPr>
            <p:nvPr/>
          </p:nvSpPr>
          <p:spPr bwMode="auto">
            <a:xfrm rot="10800000">
              <a:off x="1920" y="576"/>
              <a:ext cx="2183" cy="329"/>
            </a:xfrm>
            <a:prstGeom prst="rect">
              <a:avLst/>
            </a:prstGeom>
            <a:solidFill>
              <a:schemeClr val="bg1"/>
            </a:solidFill>
            <a:ln w="9525">
              <a:noFill/>
              <a:miter lim="800000"/>
              <a:headEnd/>
              <a:tailEnd/>
            </a:ln>
            <a:effectLst/>
          </p:spPr>
          <p:txBody>
            <a:bodyPr wrap="none" anchor="ctr"/>
            <a:lstStyle/>
            <a:p>
              <a:endParaRPr lang="en-US"/>
            </a:p>
          </p:txBody>
        </p:sp>
      </p:grpSp>
      <p:sp>
        <p:nvSpPr>
          <p:cNvPr id="251917" name="Rectangle 13"/>
          <p:cNvSpPr>
            <a:spLocks noChangeArrowheads="1"/>
          </p:cNvSpPr>
          <p:nvPr/>
        </p:nvSpPr>
        <p:spPr bwMode="auto">
          <a:xfrm>
            <a:off x="2514600" y="2438400"/>
            <a:ext cx="4337050" cy="3840163"/>
          </a:xfrm>
          <a:prstGeom prst="rect">
            <a:avLst/>
          </a:prstGeom>
          <a:solidFill>
            <a:schemeClr val="bg1"/>
          </a:solidFill>
          <a:ln w="9525">
            <a:noFill/>
            <a:miter lim="800000"/>
            <a:headEnd/>
            <a:tailEnd/>
          </a:ln>
          <a:effectLst/>
        </p:spPr>
        <p:txBody>
          <a:bodyPr wrap="none" anchor="ctr"/>
          <a:lstStyle/>
          <a:p>
            <a:endParaRPr lang="en-US"/>
          </a:p>
        </p:txBody>
      </p:sp>
      <p:sp>
        <p:nvSpPr>
          <p:cNvPr id="251918" name="Text Box 14"/>
          <p:cNvSpPr txBox="1">
            <a:spLocks noChangeArrowheads="1"/>
          </p:cNvSpPr>
          <p:nvPr/>
        </p:nvSpPr>
        <p:spPr bwMode="auto">
          <a:xfrm>
            <a:off x="2819400" y="3200400"/>
            <a:ext cx="3733800" cy="1066800"/>
          </a:xfrm>
          <a:prstGeom prst="rect">
            <a:avLst/>
          </a:prstGeom>
          <a:noFill/>
          <a:ln w="9525">
            <a:noFill/>
            <a:miter lim="800000"/>
            <a:headEnd/>
            <a:tailEnd/>
          </a:ln>
          <a:effectLst/>
        </p:spPr>
        <p:txBody>
          <a:bodyPr>
            <a:spAutoFit/>
          </a:bodyPr>
          <a:lstStyle/>
          <a:p>
            <a:pPr algn="ctr">
              <a:spcBef>
                <a:spcPct val="50000"/>
              </a:spcBef>
            </a:pPr>
            <a:r>
              <a:rPr lang="en-US" sz="3200">
                <a:solidFill>
                  <a:srgbClr val="000066"/>
                </a:solidFill>
              </a:rPr>
              <a:t>Improving the Human Environment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idx="4294967295"/>
          </p:nvPr>
        </p:nvSpPr>
        <p:spPr>
          <a:xfrm>
            <a:off x="685800" y="228600"/>
            <a:ext cx="7772400" cy="609600"/>
          </a:xfrm>
        </p:spPr>
        <p:txBody>
          <a:bodyPr/>
          <a:lstStyle/>
          <a:p>
            <a:r>
              <a:rPr lang="en-US"/>
              <a:t>The CIRS Building Concept</a:t>
            </a:r>
          </a:p>
        </p:txBody>
      </p:sp>
      <p:grpSp>
        <p:nvGrpSpPr>
          <p:cNvPr id="249859" name="Group 3"/>
          <p:cNvGrpSpPr>
            <a:grpSpLocks/>
          </p:cNvGrpSpPr>
          <p:nvPr/>
        </p:nvGrpSpPr>
        <p:grpSpPr bwMode="auto">
          <a:xfrm>
            <a:off x="1128713" y="914400"/>
            <a:ext cx="6926262" cy="5867400"/>
            <a:chOff x="711" y="576"/>
            <a:chExt cx="4363" cy="3696"/>
          </a:xfrm>
        </p:grpSpPr>
        <p:pic>
          <p:nvPicPr>
            <p:cNvPr id="249860" name="Picture 4" descr="Cube"/>
            <p:cNvPicPr>
              <a:picLocks noChangeAspect="1" noChangeArrowheads="1"/>
            </p:cNvPicPr>
            <p:nvPr/>
          </p:nvPicPr>
          <p:blipFill>
            <a:blip r:embed="rId3" cstate="print"/>
            <a:srcRect/>
            <a:stretch>
              <a:fillRect/>
            </a:stretch>
          </p:blipFill>
          <p:spPr bwMode="auto">
            <a:xfrm>
              <a:off x="1152" y="624"/>
              <a:ext cx="3554" cy="3559"/>
            </a:xfrm>
            <a:prstGeom prst="rect">
              <a:avLst/>
            </a:prstGeom>
            <a:noFill/>
            <a:ln w="9525">
              <a:noFill/>
              <a:miter lim="800000"/>
              <a:headEnd/>
              <a:tailEnd/>
            </a:ln>
          </p:spPr>
        </p:pic>
        <p:sp>
          <p:nvSpPr>
            <p:cNvPr id="249861" name="Rectangle 5"/>
            <p:cNvSpPr>
              <a:spLocks noChangeArrowheads="1"/>
            </p:cNvSpPr>
            <p:nvPr/>
          </p:nvSpPr>
          <p:spPr bwMode="auto">
            <a:xfrm rot="1825707">
              <a:off x="711" y="3354"/>
              <a:ext cx="2263" cy="434"/>
            </a:xfrm>
            <a:prstGeom prst="rect">
              <a:avLst/>
            </a:prstGeom>
            <a:solidFill>
              <a:schemeClr val="bg1"/>
            </a:solidFill>
            <a:ln w="9525">
              <a:noFill/>
              <a:miter lim="800000"/>
              <a:headEnd/>
              <a:tailEnd/>
            </a:ln>
            <a:effectLst/>
          </p:spPr>
          <p:txBody>
            <a:bodyPr wrap="none" anchor="ctr"/>
            <a:lstStyle/>
            <a:p>
              <a:endParaRPr lang="en-US"/>
            </a:p>
          </p:txBody>
        </p:sp>
        <p:sp>
          <p:nvSpPr>
            <p:cNvPr id="249862" name="Rectangle 6"/>
            <p:cNvSpPr>
              <a:spLocks noChangeArrowheads="1"/>
            </p:cNvSpPr>
            <p:nvPr/>
          </p:nvSpPr>
          <p:spPr bwMode="auto">
            <a:xfrm rot="-1811651">
              <a:off x="2880" y="3360"/>
              <a:ext cx="2183" cy="458"/>
            </a:xfrm>
            <a:prstGeom prst="rect">
              <a:avLst/>
            </a:prstGeom>
            <a:solidFill>
              <a:schemeClr val="bg1"/>
            </a:solidFill>
            <a:ln w="9525">
              <a:noFill/>
              <a:miter lim="800000"/>
              <a:headEnd/>
              <a:tailEnd/>
            </a:ln>
            <a:effectLst/>
          </p:spPr>
          <p:txBody>
            <a:bodyPr wrap="none" anchor="ctr"/>
            <a:lstStyle/>
            <a:p>
              <a:endParaRPr lang="en-US"/>
            </a:p>
          </p:txBody>
        </p:sp>
        <p:sp>
          <p:nvSpPr>
            <p:cNvPr id="249863" name="Rectangle 7"/>
            <p:cNvSpPr>
              <a:spLocks noChangeArrowheads="1"/>
            </p:cNvSpPr>
            <p:nvPr/>
          </p:nvSpPr>
          <p:spPr bwMode="auto">
            <a:xfrm rot="16200000">
              <a:off x="3444" y="2172"/>
              <a:ext cx="2183" cy="624"/>
            </a:xfrm>
            <a:prstGeom prst="rect">
              <a:avLst/>
            </a:prstGeom>
            <a:solidFill>
              <a:schemeClr val="bg1"/>
            </a:solidFill>
            <a:ln w="9525">
              <a:noFill/>
              <a:miter lim="800000"/>
              <a:headEnd/>
              <a:tailEnd/>
            </a:ln>
            <a:effectLst/>
          </p:spPr>
          <p:txBody>
            <a:bodyPr wrap="none" anchor="ctr"/>
            <a:lstStyle/>
            <a:p>
              <a:endParaRPr lang="en-US"/>
            </a:p>
          </p:txBody>
        </p:sp>
        <p:sp>
          <p:nvSpPr>
            <p:cNvPr id="249864" name="Rectangle 8"/>
            <p:cNvSpPr>
              <a:spLocks noChangeArrowheads="1"/>
            </p:cNvSpPr>
            <p:nvPr/>
          </p:nvSpPr>
          <p:spPr bwMode="auto">
            <a:xfrm>
              <a:off x="1968" y="3936"/>
              <a:ext cx="2183" cy="336"/>
            </a:xfrm>
            <a:prstGeom prst="rect">
              <a:avLst/>
            </a:prstGeom>
            <a:solidFill>
              <a:schemeClr val="bg1"/>
            </a:solidFill>
            <a:ln w="9525">
              <a:noFill/>
              <a:miter lim="800000"/>
              <a:headEnd/>
              <a:tailEnd/>
            </a:ln>
            <a:effectLst/>
          </p:spPr>
          <p:txBody>
            <a:bodyPr wrap="none" anchor="ctr"/>
            <a:lstStyle/>
            <a:p>
              <a:endParaRPr lang="en-US"/>
            </a:p>
          </p:txBody>
        </p:sp>
        <p:sp>
          <p:nvSpPr>
            <p:cNvPr id="249865" name="Rectangle 9"/>
            <p:cNvSpPr>
              <a:spLocks noChangeArrowheads="1"/>
            </p:cNvSpPr>
            <p:nvPr/>
          </p:nvSpPr>
          <p:spPr bwMode="auto">
            <a:xfrm rot="5400000">
              <a:off x="198" y="2094"/>
              <a:ext cx="2183" cy="684"/>
            </a:xfrm>
            <a:prstGeom prst="rect">
              <a:avLst/>
            </a:prstGeom>
            <a:solidFill>
              <a:schemeClr val="bg1"/>
            </a:solidFill>
            <a:ln w="9525">
              <a:noFill/>
              <a:miter lim="800000"/>
              <a:headEnd/>
              <a:tailEnd/>
            </a:ln>
            <a:effectLst/>
          </p:spPr>
          <p:txBody>
            <a:bodyPr wrap="none" anchor="ctr"/>
            <a:lstStyle/>
            <a:p>
              <a:endParaRPr lang="en-US"/>
            </a:p>
          </p:txBody>
        </p:sp>
        <p:sp>
          <p:nvSpPr>
            <p:cNvPr id="249866" name="Rectangle 10"/>
            <p:cNvSpPr>
              <a:spLocks noChangeArrowheads="1"/>
            </p:cNvSpPr>
            <p:nvPr/>
          </p:nvSpPr>
          <p:spPr bwMode="auto">
            <a:xfrm rot="9005633">
              <a:off x="772" y="1015"/>
              <a:ext cx="2183" cy="473"/>
            </a:xfrm>
            <a:prstGeom prst="rect">
              <a:avLst/>
            </a:prstGeom>
            <a:solidFill>
              <a:schemeClr val="bg1"/>
            </a:solidFill>
            <a:ln w="9525">
              <a:noFill/>
              <a:miter lim="800000"/>
              <a:headEnd/>
              <a:tailEnd/>
            </a:ln>
            <a:effectLst/>
          </p:spPr>
          <p:txBody>
            <a:bodyPr wrap="none" anchor="ctr"/>
            <a:lstStyle/>
            <a:p>
              <a:endParaRPr lang="en-US"/>
            </a:p>
          </p:txBody>
        </p:sp>
        <p:sp>
          <p:nvSpPr>
            <p:cNvPr id="249867" name="Rectangle 11"/>
            <p:cNvSpPr>
              <a:spLocks noChangeArrowheads="1"/>
            </p:cNvSpPr>
            <p:nvPr/>
          </p:nvSpPr>
          <p:spPr bwMode="auto">
            <a:xfrm rot="12575421">
              <a:off x="2891" y="963"/>
              <a:ext cx="2183" cy="517"/>
            </a:xfrm>
            <a:prstGeom prst="rect">
              <a:avLst/>
            </a:prstGeom>
            <a:solidFill>
              <a:schemeClr val="bg1"/>
            </a:solidFill>
            <a:ln w="9525">
              <a:noFill/>
              <a:miter lim="800000"/>
              <a:headEnd/>
              <a:tailEnd/>
            </a:ln>
            <a:effectLst/>
          </p:spPr>
          <p:txBody>
            <a:bodyPr wrap="none" anchor="ctr"/>
            <a:lstStyle/>
            <a:p>
              <a:endParaRPr lang="en-US"/>
            </a:p>
          </p:txBody>
        </p:sp>
        <p:sp>
          <p:nvSpPr>
            <p:cNvPr id="249868" name="Rectangle 12"/>
            <p:cNvSpPr>
              <a:spLocks noChangeArrowheads="1"/>
            </p:cNvSpPr>
            <p:nvPr/>
          </p:nvSpPr>
          <p:spPr bwMode="auto">
            <a:xfrm rot="10800000">
              <a:off x="1920" y="576"/>
              <a:ext cx="2183" cy="329"/>
            </a:xfrm>
            <a:prstGeom prst="rect">
              <a:avLst/>
            </a:prstGeom>
            <a:solidFill>
              <a:schemeClr val="bg1"/>
            </a:solidFill>
            <a:ln w="9525">
              <a:noFill/>
              <a:miter lim="800000"/>
              <a:headEnd/>
              <a:tailEnd/>
            </a:ln>
            <a:effectLst/>
          </p:spPr>
          <p:txBody>
            <a:bodyPr wrap="none" anchor="ctr"/>
            <a:lstStyle/>
            <a:p>
              <a:endParaRPr lang="en-US"/>
            </a:p>
          </p:txBody>
        </p:sp>
      </p:grpSp>
      <p:sp>
        <p:nvSpPr>
          <p:cNvPr id="249869" name="Rectangle 13"/>
          <p:cNvSpPr>
            <a:spLocks noChangeArrowheads="1"/>
          </p:cNvSpPr>
          <p:nvPr/>
        </p:nvSpPr>
        <p:spPr bwMode="auto">
          <a:xfrm rot="-25217069">
            <a:off x="2083594" y="1696244"/>
            <a:ext cx="4337050" cy="3840162"/>
          </a:xfrm>
          <a:prstGeom prst="rect">
            <a:avLst/>
          </a:prstGeom>
          <a:solidFill>
            <a:schemeClr val="bg1"/>
          </a:solidFill>
          <a:ln w="9525">
            <a:noFill/>
            <a:miter lim="800000"/>
            <a:headEnd/>
            <a:tailEnd/>
          </a:ln>
          <a:effectLst/>
        </p:spPr>
        <p:txBody>
          <a:bodyPr wrap="none" anchor="ctr"/>
          <a:lstStyle/>
          <a:p>
            <a:endParaRPr lang="en-US"/>
          </a:p>
        </p:txBody>
      </p:sp>
      <p:sp>
        <p:nvSpPr>
          <p:cNvPr id="249870" name="Text Box 14"/>
          <p:cNvSpPr txBox="1">
            <a:spLocks noChangeArrowheads="1"/>
          </p:cNvSpPr>
          <p:nvPr/>
        </p:nvSpPr>
        <p:spPr bwMode="auto">
          <a:xfrm>
            <a:off x="1752600" y="3124200"/>
            <a:ext cx="3733800" cy="1066800"/>
          </a:xfrm>
          <a:prstGeom prst="rect">
            <a:avLst/>
          </a:prstGeom>
          <a:noFill/>
          <a:ln w="9525">
            <a:noFill/>
            <a:miter lim="800000"/>
            <a:headEnd/>
            <a:tailEnd/>
          </a:ln>
          <a:effectLst/>
        </p:spPr>
        <p:txBody>
          <a:bodyPr>
            <a:spAutoFit/>
          </a:bodyPr>
          <a:lstStyle/>
          <a:p>
            <a:pPr algn="ctr">
              <a:spcBef>
                <a:spcPct val="50000"/>
              </a:spcBef>
            </a:pPr>
            <a:r>
              <a:rPr lang="en-US" sz="3200">
                <a:solidFill>
                  <a:srgbClr val="000066"/>
                </a:solidFill>
              </a:rPr>
              <a:t>Cost-effective and Adaptive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idx="4294967295"/>
          </p:nvPr>
        </p:nvSpPr>
        <p:spPr>
          <a:xfrm>
            <a:off x="685800" y="228600"/>
            <a:ext cx="7772400" cy="609600"/>
          </a:xfrm>
        </p:spPr>
        <p:txBody>
          <a:bodyPr/>
          <a:lstStyle/>
          <a:p>
            <a:r>
              <a:rPr lang="en-US"/>
              <a:t>The CIRS Building Concept</a:t>
            </a:r>
          </a:p>
        </p:txBody>
      </p:sp>
      <p:grpSp>
        <p:nvGrpSpPr>
          <p:cNvPr id="245772" name="Group 12"/>
          <p:cNvGrpSpPr>
            <a:grpSpLocks/>
          </p:cNvGrpSpPr>
          <p:nvPr/>
        </p:nvGrpSpPr>
        <p:grpSpPr bwMode="auto">
          <a:xfrm>
            <a:off x="1128713" y="914400"/>
            <a:ext cx="6926262" cy="5867400"/>
            <a:chOff x="711" y="576"/>
            <a:chExt cx="4363" cy="3696"/>
          </a:xfrm>
        </p:grpSpPr>
        <p:pic>
          <p:nvPicPr>
            <p:cNvPr id="245763" name="Picture 3" descr="Cube"/>
            <p:cNvPicPr>
              <a:picLocks noChangeAspect="1" noChangeArrowheads="1"/>
            </p:cNvPicPr>
            <p:nvPr/>
          </p:nvPicPr>
          <p:blipFill>
            <a:blip r:embed="rId3" cstate="print"/>
            <a:srcRect/>
            <a:stretch>
              <a:fillRect/>
            </a:stretch>
          </p:blipFill>
          <p:spPr bwMode="auto">
            <a:xfrm>
              <a:off x="1152" y="624"/>
              <a:ext cx="3554" cy="3559"/>
            </a:xfrm>
            <a:prstGeom prst="rect">
              <a:avLst/>
            </a:prstGeom>
            <a:noFill/>
            <a:ln w="9525">
              <a:noFill/>
              <a:miter lim="800000"/>
              <a:headEnd/>
              <a:tailEnd/>
            </a:ln>
          </p:spPr>
        </p:pic>
        <p:sp>
          <p:nvSpPr>
            <p:cNvPr id="245764" name="Rectangle 4"/>
            <p:cNvSpPr>
              <a:spLocks noChangeArrowheads="1"/>
            </p:cNvSpPr>
            <p:nvPr/>
          </p:nvSpPr>
          <p:spPr bwMode="auto">
            <a:xfrm rot="1825707">
              <a:off x="711" y="3354"/>
              <a:ext cx="2263" cy="434"/>
            </a:xfrm>
            <a:prstGeom prst="rect">
              <a:avLst/>
            </a:prstGeom>
            <a:solidFill>
              <a:schemeClr val="bg1"/>
            </a:solidFill>
            <a:ln w="9525">
              <a:noFill/>
              <a:miter lim="800000"/>
              <a:headEnd/>
              <a:tailEnd/>
            </a:ln>
            <a:effectLst/>
          </p:spPr>
          <p:txBody>
            <a:bodyPr wrap="none" anchor="ctr"/>
            <a:lstStyle/>
            <a:p>
              <a:endParaRPr lang="en-US"/>
            </a:p>
          </p:txBody>
        </p:sp>
        <p:sp>
          <p:nvSpPr>
            <p:cNvPr id="245765" name="Rectangle 5"/>
            <p:cNvSpPr>
              <a:spLocks noChangeArrowheads="1"/>
            </p:cNvSpPr>
            <p:nvPr/>
          </p:nvSpPr>
          <p:spPr bwMode="auto">
            <a:xfrm rot="-1811651">
              <a:off x="2880" y="3360"/>
              <a:ext cx="2183" cy="458"/>
            </a:xfrm>
            <a:prstGeom prst="rect">
              <a:avLst/>
            </a:prstGeom>
            <a:solidFill>
              <a:schemeClr val="bg1"/>
            </a:solidFill>
            <a:ln w="9525">
              <a:noFill/>
              <a:miter lim="800000"/>
              <a:headEnd/>
              <a:tailEnd/>
            </a:ln>
            <a:effectLst/>
          </p:spPr>
          <p:txBody>
            <a:bodyPr wrap="none" anchor="ctr"/>
            <a:lstStyle/>
            <a:p>
              <a:endParaRPr lang="en-US"/>
            </a:p>
          </p:txBody>
        </p:sp>
        <p:sp>
          <p:nvSpPr>
            <p:cNvPr id="245766" name="Rectangle 6"/>
            <p:cNvSpPr>
              <a:spLocks noChangeArrowheads="1"/>
            </p:cNvSpPr>
            <p:nvPr/>
          </p:nvSpPr>
          <p:spPr bwMode="auto">
            <a:xfrm rot="16200000">
              <a:off x="3444" y="2172"/>
              <a:ext cx="2183" cy="624"/>
            </a:xfrm>
            <a:prstGeom prst="rect">
              <a:avLst/>
            </a:prstGeom>
            <a:solidFill>
              <a:schemeClr val="bg1"/>
            </a:solidFill>
            <a:ln w="9525">
              <a:noFill/>
              <a:miter lim="800000"/>
              <a:headEnd/>
              <a:tailEnd/>
            </a:ln>
            <a:effectLst/>
          </p:spPr>
          <p:txBody>
            <a:bodyPr wrap="none" anchor="ctr"/>
            <a:lstStyle/>
            <a:p>
              <a:endParaRPr lang="en-US"/>
            </a:p>
          </p:txBody>
        </p:sp>
        <p:sp>
          <p:nvSpPr>
            <p:cNvPr id="245767" name="Rectangle 7"/>
            <p:cNvSpPr>
              <a:spLocks noChangeArrowheads="1"/>
            </p:cNvSpPr>
            <p:nvPr/>
          </p:nvSpPr>
          <p:spPr bwMode="auto">
            <a:xfrm>
              <a:off x="1968" y="3936"/>
              <a:ext cx="2183" cy="336"/>
            </a:xfrm>
            <a:prstGeom prst="rect">
              <a:avLst/>
            </a:prstGeom>
            <a:solidFill>
              <a:schemeClr val="bg1"/>
            </a:solidFill>
            <a:ln w="9525">
              <a:noFill/>
              <a:miter lim="800000"/>
              <a:headEnd/>
              <a:tailEnd/>
            </a:ln>
            <a:effectLst/>
          </p:spPr>
          <p:txBody>
            <a:bodyPr wrap="none" anchor="ctr"/>
            <a:lstStyle/>
            <a:p>
              <a:endParaRPr lang="en-US"/>
            </a:p>
          </p:txBody>
        </p:sp>
        <p:sp>
          <p:nvSpPr>
            <p:cNvPr id="245768" name="Rectangle 8"/>
            <p:cNvSpPr>
              <a:spLocks noChangeArrowheads="1"/>
            </p:cNvSpPr>
            <p:nvPr/>
          </p:nvSpPr>
          <p:spPr bwMode="auto">
            <a:xfrm rot="5400000">
              <a:off x="198" y="2094"/>
              <a:ext cx="2183" cy="684"/>
            </a:xfrm>
            <a:prstGeom prst="rect">
              <a:avLst/>
            </a:prstGeom>
            <a:solidFill>
              <a:schemeClr val="bg1"/>
            </a:solidFill>
            <a:ln w="9525">
              <a:noFill/>
              <a:miter lim="800000"/>
              <a:headEnd/>
              <a:tailEnd/>
            </a:ln>
            <a:effectLst/>
          </p:spPr>
          <p:txBody>
            <a:bodyPr wrap="none" anchor="ctr"/>
            <a:lstStyle/>
            <a:p>
              <a:endParaRPr lang="en-US"/>
            </a:p>
          </p:txBody>
        </p:sp>
        <p:sp>
          <p:nvSpPr>
            <p:cNvPr id="245769" name="Rectangle 9"/>
            <p:cNvSpPr>
              <a:spLocks noChangeArrowheads="1"/>
            </p:cNvSpPr>
            <p:nvPr/>
          </p:nvSpPr>
          <p:spPr bwMode="auto">
            <a:xfrm rot="9005633">
              <a:off x="772" y="1015"/>
              <a:ext cx="2183" cy="473"/>
            </a:xfrm>
            <a:prstGeom prst="rect">
              <a:avLst/>
            </a:prstGeom>
            <a:solidFill>
              <a:schemeClr val="bg1"/>
            </a:solidFill>
            <a:ln w="9525">
              <a:noFill/>
              <a:miter lim="800000"/>
              <a:headEnd/>
              <a:tailEnd/>
            </a:ln>
            <a:effectLst/>
          </p:spPr>
          <p:txBody>
            <a:bodyPr wrap="none" anchor="ctr"/>
            <a:lstStyle/>
            <a:p>
              <a:endParaRPr lang="en-US"/>
            </a:p>
          </p:txBody>
        </p:sp>
        <p:sp>
          <p:nvSpPr>
            <p:cNvPr id="245770" name="Rectangle 10"/>
            <p:cNvSpPr>
              <a:spLocks noChangeArrowheads="1"/>
            </p:cNvSpPr>
            <p:nvPr/>
          </p:nvSpPr>
          <p:spPr bwMode="auto">
            <a:xfrm rot="12575421">
              <a:off x="2891" y="963"/>
              <a:ext cx="2183" cy="517"/>
            </a:xfrm>
            <a:prstGeom prst="rect">
              <a:avLst/>
            </a:prstGeom>
            <a:solidFill>
              <a:schemeClr val="bg1"/>
            </a:solidFill>
            <a:ln w="9525">
              <a:noFill/>
              <a:miter lim="800000"/>
              <a:headEnd/>
              <a:tailEnd/>
            </a:ln>
            <a:effectLst/>
          </p:spPr>
          <p:txBody>
            <a:bodyPr wrap="none" anchor="ctr"/>
            <a:lstStyle/>
            <a:p>
              <a:endParaRPr lang="en-US"/>
            </a:p>
          </p:txBody>
        </p:sp>
        <p:sp>
          <p:nvSpPr>
            <p:cNvPr id="245771" name="Rectangle 11"/>
            <p:cNvSpPr>
              <a:spLocks noChangeArrowheads="1"/>
            </p:cNvSpPr>
            <p:nvPr/>
          </p:nvSpPr>
          <p:spPr bwMode="auto">
            <a:xfrm rot="10800000">
              <a:off x="1920" y="576"/>
              <a:ext cx="2183" cy="329"/>
            </a:xfrm>
            <a:prstGeom prst="rect">
              <a:avLst/>
            </a:prstGeom>
            <a:solidFill>
              <a:schemeClr val="bg1"/>
            </a:solidFill>
            <a:ln w="9525">
              <a:noFill/>
              <a:miter lim="800000"/>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4117</TotalTime>
  <Words>762</Words>
  <Application>Microsoft Office PowerPoint</Application>
  <PresentationFormat>On-screen Show (4:3)</PresentationFormat>
  <Paragraphs>170</Paragraphs>
  <Slides>21</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Default Design</vt:lpstr>
      <vt:lpstr>Chart</vt:lpstr>
      <vt:lpstr>Slide 1</vt:lpstr>
      <vt:lpstr>The CIRS Opportunity</vt:lpstr>
      <vt:lpstr>A Regenerative Building Process</vt:lpstr>
      <vt:lpstr>Slide 4</vt:lpstr>
      <vt:lpstr>Slide 5</vt:lpstr>
      <vt:lpstr>The CIRS Building Concept</vt:lpstr>
      <vt:lpstr>The CIRS Building Concept</vt:lpstr>
      <vt:lpstr>The CIRS Building Concept</vt:lpstr>
      <vt:lpstr>The CIRS Building Concept</vt:lpstr>
      <vt:lpstr>Engaging the Community</vt:lpstr>
      <vt:lpstr>Slide 11</vt:lpstr>
      <vt:lpstr>Slide 12</vt:lpstr>
      <vt:lpstr>Metroquest kiosk  Sears Tower, Chicago, 2009</vt:lpstr>
      <vt:lpstr>Showcasing Sustainable Development in BC</vt:lpstr>
      <vt:lpstr>Slide 15</vt:lpstr>
      <vt:lpstr>Slide 16</vt:lpstr>
      <vt:lpstr>UBC Sustainability Academic Strategy</vt:lpstr>
      <vt:lpstr>SAS Table of Contents</vt:lpstr>
      <vt:lpstr>UBC (Vancouver) Sustainability Initiative</vt:lpstr>
      <vt:lpstr>Slide 20</vt:lpstr>
      <vt:lpstr>Slide 21</vt:lpstr>
    </vt:vector>
  </TitlesOfParts>
  <Company>IRES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Robinson</dc:creator>
  <cp:lastModifiedBy>johnr</cp:lastModifiedBy>
  <cp:revision>200</cp:revision>
  <dcterms:created xsi:type="dcterms:W3CDTF">2005-01-10T03:03:10Z</dcterms:created>
  <dcterms:modified xsi:type="dcterms:W3CDTF">2010-03-03T15:06:32Z</dcterms:modified>
</cp:coreProperties>
</file>