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68" r:id="rId1"/>
  </p:sldMasterIdLst>
  <p:notesMasterIdLst>
    <p:notesMasterId r:id="rId6"/>
  </p:notesMasterIdLst>
  <p:handoutMasterIdLst>
    <p:handoutMasterId r:id="rId7"/>
  </p:handoutMasterIdLst>
  <p:sldIdLst>
    <p:sldId id="345" r:id="rId2"/>
    <p:sldId id="344" r:id="rId3"/>
    <p:sldId id="346" r:id="rId4"/>
    <p:sldId id="347" r:id="rId5"/>
  </p:sldIdLst>
  <p:sldSz cx="9144000" cy="6858000" type="screen4x3"/>
  <p:notesSz cx="6896100" cy="100330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988" indent="46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817563" indent="936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8725" indent="139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8300" indent="187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E"/>
    <a:srgbClr val="000000"/>
    <a:srgbClr val="97A602"/>
    <a:srgbClr val="28AADA"/>
    <a:srgbClr val="002776"/>
    <a:srgbClr val="7BCE6C"/>
    <a:srgbClr val="A4D400"/>
    <a:srgbClr val="72C7E7"/>
  </p:clrMru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76316" autoAdjust="0"/>
  </p:normalViewPr>
  <p:slideViewPr>
    <p:cSldViewPr>
      <p:cViewPr varScale="1">
        <p:scale>
          <a:sx n="70" d="100"/>
          <a:sy n="70" d="100"/>
        </p:scale>
        <p:origin x="-1542" y="-90"/>
      </p:cViewPr>
      <p:guideLst>
        <p:guide orient="horz" pos="200"/>
        <p:guide orient="horz" pos="869"/>
        <p:guide orient="horz" pos="4216"/>
        <p:guide orient="horz" pos="2160"/>
        <p:guide pos="2880"/>
        <p:guide pos="251"/>
        <p:guide pos="55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72" y="-102"/>
      </p:cViewPr>
      <p:guideLst>
        <p:guide orient="horz" pos="3160"/>
        <p:guide pos="2172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defTabSz="635000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t" anchorCtr="0" compatLnSpc="1">
            <a:prstTxWarp prst="textNoShape">
              <a:avLst/>
            </a:prstTxWarp>
          </a:bodyPr>
          <a:lstStyle>
            <a:lvl1pPr algn="r" defTabSz="635000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1998E8-5FB2-44B3-9900-CA89E5C33FEB}" type="datetimeFigureOut">
              <a:rPr lang="en-CA"/>
              <a:pPr>
                <a:defRPr/>
              </a:pPr>
              <a:t>03/03/2010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defTabSz="635000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442" tIns="31721" rIns="63442" bIns="31721" numCol="1" anchor="b" anchorCtr="0" compatLnSpc="1">
            <a:prstTxWarp prst="textNoShape">
              <a:avLst/>
            </a:prstTxWarp>
          </a:bodyPr>
          <a:lstStyle>
            <a:lvl1pPr algn="r" defTabSz="635000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E47F3A-958F-4320-ABD6-49BC067AF03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defTabSz="635000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06838" y="0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>
            <a:lvl1pPr algn="r" defTabSz="635000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4C002CB-5F34-4D25-A761-C87B6D0C0EBB}" type="datetimeFigureOut">
              <a:rPr lang="en-CA"/>
              <a:pPr>
                <a:defRPr/>
              </a:pPr>
              <a:t>03/03/2010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2475"/>
            <a:ext cx="5014912" cy="376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9391" tIns="69696" rIns="139391" bIns="69696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765675"/>
            <a:ext cx="5518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dirty="0" smtClean="0"/>
              <a:t>Click to </a:t>
            </a:r>
            <a:r>
              <a:rPr lang="fr-CA" noProof="0" dirty="0" err="1" smtClean="0"/>
              <a:t>edit</a:t>
            </a:r>
            <a:r>
              <a:rPr lang="fr-CA" noProof="0" dirty="0" smtClean="0"/>
              <a:t> Master </a:t>
            </a:r>
            <a:r>
              <a:rPr lang="fr-CA" noProof="0" dirty="0" err="1" smtClean="0"/>
              <a:t>text</a:t>
            </a:r>
            <a:r>
              <a:rPr lang="fr-CA" noProof="0" dirty="0" smtClean="0"/>
              <a:t> styles</a:t>
            </a:r>
          </a:p>
          <a:p>
            <a:pPr lvl="1"/>
            <a:r>
              <a:rPr lang="fr-CA" noProof="0" dirty="0" smtClean="0"/>
              <a:t>Second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2"/>
            <a:r>
              <a:rPr lang="fr-CA" noProof="0" dirty="0" err="1" smtClean="0"/>
              <a:t>Third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3"/>
            <a:r>
              <a:rPr lang="fr-CA" noProof="0" dirty="0" err="1" smtClean="0"/>
              <a:t>Fourth</a:t>
            </a:r>
            <a:r>
              <a:rPr lang="fr-CA" noProof="0" dirty="0" smtClean="0"/>
              <a:t> </a:t>
            </a:r>
            <a:r>
              <a:rPr lang="fr-CA" noProof="0" dirty="0" err="1" smtClean="0"/>
              <a:t>level</a:t>
            </a:r>
            <a:endParaRPr lang="fr-CA" noProof="0" dirty="0" smtClean="0"/>
          </a:p>
          <a:p>
            <a:pPr lvl="0"/>
            <a:endParaRPr lang="en-CA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529763"/>
            <a:ext cx="298926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defTabSz="635000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06838" y="9529763"/>
            <a:ext cx="29876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23" tIns="48362" rIns="96723" bIns="48362" numCol="1" anchor="b" anchorCtr="0" compatLnSpc="1">
            <a:prstTxWarp prst="textNoShape">
              <a:avLst/>
            </a:prstTxWarp>
          </a:bodyPr>
          <a:lstStyle>
            <a:lvl1pPr algn="r" defTabSz="635000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85D78AF-53A8-4D5C-8BFC-C4997F56D41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0759" algn="l" defTabSz="82030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0911" algn="l" defTabSz="82030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1063" algn="l" defTabSz="82030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1216" algn="l" defTabSz="82030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spcAft>
                <a:spcPts val="500"/>
              </a:spcAft>
              <a:buFontTx/>
              <a:buChar char="•"/>
              <a:tabLst>
                <a:tab pos="5715000" algn="l"/>
              </a:tabLst>
              <a:defRPr/>
            </a:pPr>
            <a:r>
              <a:rPr lang="en-CA" sz="1600" b="1" kern="0" dirty="0" smtClean="0">
                <a:solidFill>
                  <a:schemeClr val="accent3"/>
                </a:solidFill>
              </a:rPr>
              <a:t>Use of social and viral marketing for CR communications:</a:t>
            </a:r>
          </a:p>
          <a:p>
            <a:pPr marL="685800" lvl="2" indent="-228600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1600" kern="0" dirty="0" smtClean="0">
                <a:solidFill>
                  <a:srgbClr val="002776"/>
                </a:solidFill>
              </a:rPr>
              <a:t>Utilizing social communication tools to exponentially propagate a message or campaign via grassroots user networks (e.g., </a:t>
            </a:r>
            <a:r>
              <a:rPr lang="en-US" sz="1600" kern="0" dirty="0" err="1" smtClean="0">
                <a:solidFill>
                  <a:srgbClr val="002776"/>
                </a:solidFill>
              </a:rPr>
              <a:t>Facebook</a:t>
            </a:r>
            <a:r>
              <a:rPr lang="en-US" sz="1600" kern="0" dirty="0" smtClean="0">
                <a:solidFill>
                  <a:srgbClr val="002776"/>
                </a:solidFill>
              </a:rPr>
              <a:t> group, twitter)</a:t>
            </a:r>
          </a:p>
          <a:p>
            <a:pPr marL="685800" lvl="2" indent="-228600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1600" kern="0" dirty="0" smtClean="0">
                <a:solidFill>
                  <a:srgbClr val="002776"/>
                </a:solidFill>
              </a:rPr>
              <a:t>Makes it easier for companies and stakeholders to </a:t>
            </a:r>
            <a:r>
              <a:rPr lang="en-US" sz="1600" b="1" kern="0" dirty="0" smtClean="0">
                <a:solidFill>
                  <a:srgbClr val="002776"/>
                </a:solidFill>
              </a:rPr>
              <a:t>engage in meaningful dialogue</a:t>
            </a:r>
          </a:p>
          <a:p>
            <a:pPr marL="914400" lvl="3" indent="-228600">
              <a:spcBef>
                <a:spcPts val="600"/>
              </a:spcBef>
              <a:spcAft>
                <a:spcPts val="500"/>
              </a:spcAft>
              <a:buFontTx/>
              <a:buChar char="–"/>
              <a:tabLst>
                <a:tab pos="5715000" algn="l"/>
              </a:tabLst>
              <a:defRPr/>
            </a:pPr>
            <a:r>
              <a:rPr lang="en-US" sz="1600" kern="0" dirty="0" smtClean="0">
                <a:solidFill>
                  <a:srgbClr val="002776"/>
                </a:solidFill>
              </a:rPr>
              <a:t>e.g., The Friends of David Suzuki </a:t>
            </a:r>
            <a:r>
              <a:rPr lang="en-US" sz="1600" kern="0" dirty="0" err="1" smtClean="0">
                <a:solidFill>
                  <a:srgbClr val="002776"/>
                </a:solidFill>
              </a:rPr>
              <a:t>Facebook</a:t>
            </a:r>
            <a:r>
              <a:rPr lang="en-US" sz="1600" kern="0" dirty="0" smtClean="0">
                <a:solidFill>
                  <a:srgbClr val="002776"/>
                </a:solidFill>
              </a:rPr>
              <a:t> Group automatically updates the entire friends network of a new joiner; these friends then also have the option to join the discussion</a:t>
            </a:r>
          </a:p>
          <a:p>
            <a:pPr marL="685800" lvl="2" indent="-228600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1600" kern="0" dirty="0" smtClean="0">
                <a:solidFill>
                  <a:srgbClr val="002776"/>
                </a:solidFill>
              </a:rPr>
              <a:t>Makes it </a:t>
            </a:r>
            <a:r>
              <a:rPr lang="en-US" sz="1600" b="1" kern="0" dirty="0" smtClean="0">
                <a:solidFill>
                  <a:srgbClr val="002776"/>
                </a:solidFill>
              </a:rPr>
              <a:t>easier to track and report </a:t>
            </a:r>
            <a:r>
              <a:rPr lang="en-US" sz="1600" kern="0" dirty="0" smtClean="0">
                <a:solidFill>
                  <a:srgbClr val="002776"/>
                </a:solidFill>
              </a:rPr>
              <a:t>their impacts on the environment and society more broadly, e.g., company wiki page</a:t>
            </a:r>
          </a:p>
          <a:p>
            <a:pPr marL="685800" lvl="2" indent="-228600">
              <a:spcBef>
                <a:spcPts val="6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715000" algn="l"/>
              </a:tabLst>
              <a:defRPr/>
            </a:pPr>
            <a:r>
              <a:rPr lang="en-US" sz="1600" kern="0" dirty="0" smtClean="0">
                <a:solidFill>
                  <a:srgbClr val="002776"/>
                </a:solidFill>
              </a:rPr>
              <a:t>Makes it </a:t>
            </a:r>
            <a:r>
              <a:rPr lang="en-US" sz="1600" b="1" kern="0" dirty="0" smtClean="0">
                <a:solidFill>
                  <a:srgbClr val="002776"/>
                </a:solidFill>
              </a:rPr>
              <a:t>simpler for companies to collaborate </a:t>
            </a:r>
            <a:r>
              <a:rPr lang="en-US" sz="1600" kern="0" dirty="0" smtClean="0">
                <a:solidFill>
                  <a:srgbClr val="002776"/>
                </a:solidFill>
              </a:rPr>
              <a:t>with each other, with NGOs, government agencies, stakeholders and larger communities to solve problems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C5811A-5B45-444E-B5BD-EDF3A63747F8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BDT_CO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76225"/>
            <a:ext cx="1828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2525" y="2441575"/>
            <a:ext cx="4562475" cy="1346200"/>
          </a:xfrm>
        </p:spPr>
        <p:txBody>
          <a:bodyPr/>
          <a:lstStyle>
            <a:lvl1pPr>
              <a:lnSpc>
                <a:spcPts val="3900"/>
              </a:lnSpc>
              <a:defRPr sz="3600" b="0">
                <a:solidFill>
                  <a:srgbClr val="002776"/>
                </a:solidFill>
                <a:latin typeface="Times New Roman" pitchFamily="18" charset="0"/>
              </a:defRPr>
            </a:lvl1pPr>
          </a:lstStyle>
          <a:p>
            <a:r>
              <a:rPr lang="en-US" altLang="en-GB" noProof="0" smtClean="0"/>
              <a:t>Click to edit Master title style</a:t>
            </a:r>
            <a:endParaRPr lang="en-CA" altLang="en-GB" noProof="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463" y="5713413"/>
            <a:ext cx="4173537" cy="523875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500"/>
              </a:spcAft>
              <a:buFontTx/>
              <a:buNone/>
              <a:defRPr sz="1800" b="1">
                <a:solidFill>
                  <a:srgbClr val="002776"/>
                </a:solidFill>
              </a:defRPr>
            </a:lvl1pPr>
          </a:lstStyle>
          <a:p>
            <a:r>
              <a:rPr lang="en-US" altLang="en-GB" noProof="0" smtClean="0"/>
              <a:t>Click to edit Master subtitle style</a:t>
            </a:r>
            <a:endParaRPr lang="en-CA" alt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_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/>
          <p:cNvSpPr txBox="1">
            <a:spLocks noChangeArrowheads="1"/>
          </p:cNvSpPr>
          <p:nvPr userDrawn="1"/>
        </p:nvSpPr>
        <p:spPr bwMode="auto">
          <a:xfrm>
            <a:off x="398463" y="6586538"/>
            <a:ext cx="83581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8342313" algn="r"/>
              </a:tabLst>
              <a:defRPr/>
            </a:pPr>
            <a:fld id="{C81D192A-BD44-4342-B815-760453B401EA}" type="slidenum">
              <a:rPr lang="en-CA" sz="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eaLnBrk="0" hangingPunct="0">
                <a:tabLst>
                  <a:tab pos="8342313" algn="r"/>
                </a:tabLst>
                <a:defRPr/>
              </a:pPr>
              <a:t>‹#›</a:t>
            </a:fld>
            <a:r>
              <a:rPr lang="en-CA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800" dirty="0">
                <a:solidFill>
                  <a:schemeClr val="bg1"/>
                </a:solidFill>
              </a:rPr>
              <a:t>A Catalyst for Change </a:t>
            </a:r>
            <a:r>
              <a:rPr lang="en-CA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© Samson Bélair/Deloitte &amp; Touche </a:t>
            </a:r>
            <a:r>
              <a:rPr lang="en-CA" sz="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s.e.n.c.r.l</a:t>
            </a:r>
            <a:r>
              <a:rPr lang="en-CA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and affiliated entities</a:t>
            </a:r>
          </a:p>
        </p:txBody>
      </p:sp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1" y="2670656"/>
            <a:ext cx="6112353" cy="1367943"/>
          </a:xfrm>
        </p:spPr>
        <p:txBody>
          <a:bodyPr/>
          <a:lstStyle>
            <a:lvl1pPr>
              <a:lnSpc>
                <a:spcPts val="5500"/>
              </a:lnSpc>
              <a:defRPr sz="520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142821" y="4303059"/>
            <a:ext cx="3394364" cy="6051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>
              <a:defRPr sz="14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06000"/>
              </a:lnSpc>
              <a:spcBef>
                <a:spcPct val="8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2" y="1152144"/>
            <a:ext cx="8352346" cy="51389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3192" y="256032"/>
            <a:ext cx="8348472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" y="1228725"/>
            <a:ext cx="8347075" cy="5008563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2000"/>
            </a:lvl1pPr>
            <a:lvl2pPr>
              <a:lnSpc>
                <a:spcPct val="100000"/>
              </a:lnSpc>
              <a:spcAft>
                <a:spcPts val="500"/>
              </a:spcAft>
              <a:defRPr sz="2000"/>
            </a:lvl2pPr>
            <a:lvl3pPr>
              <a:lnSpc>
                <a:spcPct val="100000"/>
              </a:lnSpc>
              <a:spcAft>
                <a:spcPts val="500"/>
              </a:spcAft>
              <a:buFont typeface="Arial" pitchFamily="34" charset="0"/>
              <a:buChar char="•"/>
              <a:defRPr sz="1800"/>
            </a:lvl3pPr>
            <a:lvl4pPr>
              <a:lnSpc>
                <a:spcPct val="100000"/>
              </a:lnSpc>
              <a:spcAft>
                <a:spcPts val="500"/>
              </a:spcAft>
              <a:defRPr sz="1800"/>
            </a:lvl4pPr>
            <a:lvl5pPr>
              <a:lnSpc>
                <a:spcPct val="100000"/>
              </a:lnSpc>
              <a:spcAft>
                <a:spcPts val="500"/>
              </a:spcAft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219200"/>
            <a:ext cx="4121150" cy="5008563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/>
            </a:lvl1pPr>
            <a:lvl2pPr>
              <a:lnSpc>
                <a:spcPct val="100000"/>
              </a:lnSpc>
              <a:spcAft>
                <a:spcPts val="500"/>
              </a:spcAft>
              <a:defRPr sz="1800"/>
            </a:lvl2pPr>
            <a:lvl3pPr>
              <a:lnSpc>
                <a:spcPct val="100000"/>
              </a:lnSpc>
              <a:spcAft>
                <a:spcPts val="500"/>
              </a:spcAft>
              <a:defRPr sz="1600"/>
            </a:lvl3pPr>
            <a:lvl4pPr>
              <a:lnSpc>
                <a:spcPct val="100000"/>
              </a:lnSpc>
              <a:spcAft>
                <a:spcPts val="500"/>
              </a:spcAft>
              <a:defRPr sz="1600"/>
            </a:lvl4pPr>
            <a:lvl5pPr>
              <a:lnSpc>
                <a:spcPct val="100000"/>
              </a:lnSpc>
              <a:spcAft>
                <a:spcPts val="5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1219200"/>
            <a:ext cx="4121150" cy="5008563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/>
            </a:lvl1pPr>
            <a:lvl2pPr>
              <a:lnSpc>
                <a:spcPct val="100000"/>
              </a:lnSpc>
              <a:spcAft>
                <a:spcPts val="500"/>
              </a:spcAft>
              <a:defRPr sz="1800"/>
            </a:lvl2pPr>
            <a:lvl3pPr>
              <a:lnSpc>
                <a:spcPct val="100000"/>
              </a:lnSpc>
              <a:spcAft>
                <a:spcPts val="500"/>
              </a:spcAft>
              <a:defRPr sz="1600"/>
            </a:lvl3pPr>
            <a:lvl4pPr>
              <a:lnSpc>
                <a:spcPct val="100000"/>
              </a:lnSpc>
              <a:spcAft>
                <a:spcPts val="500"/>
              </a:spcAft>
              <a:defRPr sz="1600"/>
            </a:lvl4pPr>
            <a:lvl5pPr>
              <a:lnSpc>
                <a:spcPct val="100000"/>
              </a:lnSpc>
              <a:spcAft>
                <a:spcPts val="5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462" y="1228725"/>
            <a:ext cx="4123944" cy="63976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1593" y="1228725"/>
            <a:ext cx="4123944" cy="639762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398463" y="1897316"/>
            <a:ext cx="4123944" cy="4323652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/>
            </a:lvl1pPr>
            <a:lvl2pPr>
              <a:lnSpc>
                <a:spcPct val="100000"/>
              </a:lnSpc>
              <a:spcAft>
                <a:spcPts val="500"/>
              </a:spcAft>
              <a:defRPr sz="1800"/>
            </a:lvl2pPr>
            <a:lvl3pPr>
              <a:lnSpc>
                <a:spcPct val="100000"/>
              </a:lnSpc>
              <a:spcAft>
                <a:spcPts val="500"/>
              </a:spcAft>
              <a:defRPr sz="1600"/>
            </a:lvl3pPr>
            <a:lvl4pPr>
              <a:lnSpc>
                <a:spcPct val="100000"/>
              </a:lnSpc>
              <a:spcAft>
                <a:spcPts val="500"/>
              </a:spcAft>
              <a:defRPr sz="1600"/>
            </a:lvl4pPr>
            <a:lvl5pPr>
              <a:lnSpc>
                <a:spcPct val="100000"/>
              </a:lnSpc>
              <a:spcAft>
                <a:spcPts val="5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21594" y="1897316"/>
            <a:ext cx="4123944" cy="4323652"/>
          </a:xfr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/>
            </a:lvl1pPr>
            <a:lvl2pPr>
              <a:lnSpc>
                <a:spcPct val="100000"/>
              </a:lnSpc>
              <a:spcAft>
                <a:spcPts val="500"/>
              </a:spcAft>
              <a:defRPr sz="1800"/>
            </a:lvl2pPr>
            <a:lvl3pPr>
              <a:lnSpc>
                <a:spcPct val="100000"/>
              </a:lnSpc>
              <a:spcAft>
                <a:spcPts val="500"/>
              </a:spcAft>
              <a:defRPr sz="1600"/>
            </a:lvl3pPr>
            <a:lvl4pPr>
              <a:lnSpc>
                <a:spcPct val="100000"/>
              </a:lnSpc>
              <a:spcAft>
                <a:spcPts val="500"/>
              </a:spcAft>
              <a:defRPr sz="1600"/>
            </a:lvl4pPr>
            <a:lvl5pPr>
              <a:lnSpc>
                <a:spcPct val="100000"/>
              </a:lnSpc>
              <a:spcAft>
                <a:spcPts val="500"/>
              </a:spcAft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8463" y="317500"/>
            <a:ext cx="8347075" cy="6191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spcAft>
                <a:spcPts val="500"/>
              </a:spcAft>
              <a:defRPr/>
            </a:lvl1pPr>
            <a:lvl2pPr>
              <a:lnSpc>
                <a:spcPct val="100000"/>
              </a:lnSpc>
              <a:spcAft>
                <a:spcPts val="500"/>
              </a:spcAft>
              <a:defRPr/>
            </a:lvl2pPr>
            <a:lvl3pPr>
              <a:lnSpc>
                <a:spcPct val="100000"/>
              </a:lnSpc>
              <a:spcAft>
                <a:spcPts val="500"/>
              </a:spcAft>
              <a:defRPr/>
            </a:lvl3pPr>
            <a:lvl4pPr>
              <a:lnSpc>
                <a:spcPct val="100000"/>
              </a:lnSpc>
              <a:spcAft>
                <a:spcPts val="500"/>
              </a:spcAft>
              <a:defRPr/>
            </a:lvl4pPr>
            <a:lvl5pPr>
              <a:lnSpc>
                <a:spcPct val="100000"/>
              </a:lnSpc>
              <a:spcAft>
                <a:spcPts val="500"/>
              </a:spcAft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863" y="317500"/>
            <a:ext cx="2098675" cy="5919788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CA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463" y="317500"/>
            <a:ext cx="6096000" cy="5919788"/>
          </a:xfrm>
        </p:spPr>
        <p:txBody>
          <a:bodyPr vert="eaVert"/>
          <a:lstStyle>
            <a:lvl1pPr>
              <a:lnSpc>
                <a:spcPct val="100000"/>
              </a:lnSpc>
              <a:spcAft>
                <a:spcPts val="500"/>
              </a:spcAft>
              <a:defRPr/>
            </a:lvl1pPr>
            <a:lvl2pPr>
              <a:lnSpc>
                <a:spcPct val="100000"/>
              </a:lnSpc>
              <a:spcAft>
                <a:spcPts val="500"/>
              </a:spcAft>
              <a:defRPr/>
            </a:lvl2pPr>
            <a:lvl3pPr>
              <a:lnSpc>
                <a:spcPct val="100000"/>
              </a:lnSpc>
              <a:spcAft>
                <a:spcPts val="500"/>
              </a:spcAft>
              <a:defRPr/>
            </a:lvl3pPr>
            <a:lvl4pPr>
              <a:lnSpc>
                <a:spcPct val="100000"/>
              </a:lnSpc>
              <a:spcAft>
                <a:spcPts val="500"/>
              </a:spcAft>
              <a:defRPr/>
            </a:lvl4pPr>
            <a:lvl5pPr>
              <a:lnSpc>
                <a:spcPct val="100000"/>
              </a:lnSpc>
              <a:spcAft>
                <a:spcPts val="500"/>
              </a:spcAft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317500"/>
            <a:ext cx="8347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228725"/>
            <a:ext cx="8347075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smtClean="0"/>
              <a:t>Click to edit master text styles</a:t>
            </a:r>
          </a:p>
          <a:p>
            <a:pPr lvl="1"/>
            <a:r>
              <a:rPr lang="en-CA" altLang="en-GB" smtClean="0"/>
              <a:t>Second level</a:t>
            </a:r>
          </a:p>
          <a:p>
            <a:pPr lvl="2"/>
            <a:r>
              <a:rPr lang="en-CA" altLang="en-GB" smtClean="0"/>
              <a:t>Third level</a:t>
            </a:r>
          </a:p>
          <a:p>
            <a:pPr lvl="3"/>
            <a:r>
              <a:rPr lang="en-CA" altLang="en-GB" smtClean="0"/>
              <a:t>Fourth level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98463" y="6586538"/>
            <a:ext cx="83581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tabLst>
                <a:tab pos="8342313" algn="r"/>
              </a:tabLst>
              <a:defRPr/>
            </a:pPr>
            <a:r>
              <a:rPr lang="en-CA" sz="800" dirty="0">
                <a:latin typeface="Arial" pitchFamily="34" charset="0"/>
                <a:cs typeface="Arial" pitchFamily="34" charset="0"/>
              </a:rPr>
              <a:t>	© Samson Bélair/Deloitte &amp; Touche </a:t>
            </a:r>
            <a:r>
              <a:rPr lang="en-CA" sz="800" dirty="0" err="1">
                <a:latin typeface="Arial" pitchFamily="34" charset="0"/>
                <a:cs typeface="Arial" pitchFamily="34" charset="0"/>
              </a:rPr>
              <a:t>s.e.n.c.r.l</a:t>
            </a:r>
            <a:r>
              <a:rPr lang="en-CA" sz="800" dirty="0">
                <a:latin typeface="Arial" pitchFamily="34" charset="0"/>
                <a:cs typeface="Arial" pitchFamily="34" charset="0"/>
              </a:rPr>
              <a:t>. and affiliated entities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64" r:id="rId2"/>
    <p:sldLayoutId id="2147484265" r:id="rId3"/>
    <p:sldLayoutId id="2147484266" r:id="rId4"/>
    <p:sldLayoutId id="2147484267" r:id="rId5"/>
    <p:sldLayoutId id="2147484272" r:id="rId6"/>
    <p:sldLayoutId id="2147484268" r:id="rId7"/>
    <p:sldLayoutId id="2147484269" r:id="rId8"/>
    <p:sldLayoutId id="2147484270" r:id="rId9"/>
    <p:sldLayoutId id="2147484273" r:id="rId10"/>
    <p:sldLayoutId id="2147484274" r:id="rId11"/>
  </p:sldLayoutIdLst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002776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002776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002776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002776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 b="1">
          <a:solidFill>
            <a:srgbClr val="002776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500"/>
        </a:spcAft>
        <a:buChar char="•"/>
        <a:tabLst>
          <a:tab pos="5715000" algn="l"/>
        </a:tabLst>
        <a:defRPr sz="2000">
          <a:solidFill>
            <a:srgbClr val="002776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rtl="0" eaLnBrk="0" fontAlgn="base" hangingPunct="0">
        <a:spcBef>
          <a:spcPct val="0"/>
        </a:spcBef>
        <a:spcAft>
          <a:spcPts val="500"/>
        </a:spcAft>
        <a:buChar char="–"/>
        <a:tabLst>
          <a:tab pos="5715000" algn="l"/>
        </a:tabLst>
        <a:defRPr sz="2000">
          <a:solidFill>
            <a:srgbClr val="002776"/>
          </a:solidFill>
          <a:latin typeface="Arial" pitchFamily="34" charset="0"/>
          <a:cs typeface="Arial" pitchFamily="34" charset="0"/>
        </a:defRPr>
      </a:lvl2pPr>
      <a:lvl3pPr marL="685800" indent="-228600" algn="l" rtl="0" eaLnBrk="0" fontAlgn="base" hangingPunct="0">
        <a:spcBef>
          <a:spcPct val="0"/>
        </a:spcBef>
        <a:spcAft>
          <a:spcPts val="500"/>
        </a:spcAft>
        <a:buFont typeface="Arial" charset="0"/>
        <a:buChar char="•"/>
        <a:tabLst>
          <a:tab pos="5715000" algn="l"/>
        </a:tabLst>
        <a:defRPr>
          <a:solidFill>
            <a:srgbClr val="002776"/>
          </a:solidFill>
          <a:latin typeface="Arial" pitchFamily="34" charset="0"/>
          <a:cs typeface="Arial" pitchFamily="34" charset="0"/>
        </a:defRPr>
      </a:lvl3pPr>
      <a:lvl4pPr marL="914400" indent="-228600" algn="l" rtl="0" eaLnBrk="0" fontAlgn="base" hangingPunct="0">
        <a:spcBef>
          <a:spcPct val="0"/>
        </a:spcBef>
        <a:spcAft>
          <a:spcPts val="500"/>
        </a:spcAft>
        <a:buChar char="–"/>
        <a:tabLst>
          <a:tab pos="5715000" algn="l"/>
        </a:tabLst>
        <a:defRPr>
          <a:solidFill>
            <a:srgbClr val="002776"/>
          </a:solidFill>
          <a:latin typeface="Arial" pitchFamily="34" charset="0"/>
          <a:cs typeface="Arial" pitchFamily="34" charset="0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  <a:cs typeface="Arial" pitchFamily="34" charset="0"/>
        </a:defRPr>
      </a:lvl5pPr>
      <a:lvl6pPr marL="1417638" indent="-187325"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6pPr>
      <a:lvl7pPr marL="1874838" indent="-187325"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7pPr>
      <a:lvl8pPr marL="2332038" indent="-187325"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8pPr>
      <a:lvl9pPr marL="2789238" indent="-187325" algn="l" rtl="0" eaLnBrk="1" fontAlgn="base" hangingPunct="1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1.bp.blogspot.com/_oU-gYXUH23Q/SoGtagd3vvI/AAAAAAAAALs/JmgUsRocfco/s320/loblaws.png&amp;imgrefurl=http://consumernoe.blogspot.com/2009/08/loblaws-slashing-prices.html&amp;usg=__zzKh9qdZNgEo99O54l4qNEIS_-Y=&amp;h=112&amp;w=258&amp;sz=2&amp;hl=en&amp;start=8&amp;um=1&amp;itbs=1&amp;tbnid=nm6Wgrrr0uph7M:&amp;tbnh=49&amp;tbnw=112&amp;prev=/images?q=loblaws&amp;hl=en&amp;rls=com.microsoft:*&amp;sa=N&amp;um=1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bombardier.com/files/en/supporting_docs/BOMBARDIER_Corporate_Responsibility2008_Secured_en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ccc.uci.edu/images/frontpage/twitter.jpg&amp;imgrefurl=http://www.ccc.uci.edu/&amp;usg=__2z6GhN-ZtfVFMc2pSjE2TKhSwq0=&amp;h=295&amp;w=800&amp;sz=33&amp;hl=en&amp;start=1&amp;um=1&amp;itbs=1&amp;tbnid=HlgeaHb1DzF49M:&amp;tbnh=53&amp;tbnw=143&amp;prev=/images%3Fq%3Dtwitter%26um%3D1%26hl%3Den%26sa%3DN%26rls%3Dcom.microsoft:*%26tbs%3Disch:1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Sustainability information disclosure</a:t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3" y="1228725"/>
            <a:ext cx="8347075" cy="5008563"/>
          </a:xfrm>
        </p:spPr>
        <p:txBody>
          <a:bodyPr/>
          <a:lstStyle/>
          <a:p>
            <a:pPr marL="190478" indent="-190478">
              <a:spcAft>
                <a:spcPct val="50000"/>
              </a:spcAft>
              <a:tabLst>
                <a:tab pos="5714332" algn="l"/>
              </a:tabLst>
              <a:defRPr/>
            </a:pPr>
            <a:r>
              <a:rPr lang="en-US" dirty="0" smtClean="0">
                <a:latin typeface="Arial" charset="0"/>
                <a:ea typeface="ＭＳ Ｐゴシック" charset="-128"/>
                <a:cs typeface="Arial" charset="0"/>
              </a:rPr>
              <a:t>Sustainability information disclosure in various ways: sustainability report, MD&amp;A, annual report, website, product sale sheets, etc.</a:t>
            </a:r>
            <a:endParaRPr lang="en-US" dirty="0" smtClean="0"/>
          </a:p>
          <a:p>
            <a:pPr marL="190478" indent="-190478">
              <a:spcAft>
                <a:spcPct val="50000"/>
              </a:spcAft>
              <a:tabLst>
                <a:tab pos="5714332" algn="l"/>
              </a:tabLst>
              <a:defRPr/>
            </a:pPr>
            <a:r>
              <a:rPr lang="en-US" dirty="0" smtClean="0"/>
              <a:t>Over </a:t>
            </a:r>
            <a:r>
              <a:rPr lang="en-US" b="1" dirty="0" smtClean="0"/>
              <a:t>3100 sustainability reports </a:t>
            </a:r>
            <a:r>
              <a:rPr lang="en-US" dirty="0" smtClean="0"/>
              <a:t>have been published worldwide in 2008</a:t>
            </a:r>
          </a:p>
          <a:p>
            <a:pPr marL="190478" indent="-190478">
              <a:spcAft>
                <a:spcPct val="50000"/>
              </a:spcAft>
              <a:tabLst>
                <a:tab pos="5714332" algn="l"/>
              </a:tabLst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300" y="6307138"/>
            <a:ext cx="83947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14" tIns="45714" rIns="45714" bIns="45714">
            <a:spAutoFit/>
          </a:bodyPr>
          <a:lstStyle/>
          <a:p>
            <a:pPr marL="113970" indent="-113970">
              <a:spcAft>
                <a:spcPts val="606"/>
              </a:spcAft>
              <a:defRPr/>
            </a:pPr>
            <a:r>
              <a:rPr lang="en-US" sz="1000" kern="0" dirty="0"/>
              <a:t>Source : CorporateRegister.com, The CR Reporting Awards 2008, Global Winners &amp; Reporting Trends, 2009, QC SD law , CIDA website </a:t>
            </a:r>
            <a:endParaRPr lang="en-US" sz="1000" dirty="0"/>
          </a:p>
        </p:txBody>
      </p:sp>
      <p:pic>
        <p:nvPicPr>
          <p:cNvPr id="6149" name="Picture 42"/>
          <p:cNvPicPr>
            <a:picLocks noChangeAspect="1" noChangeArrowheads="1"/>
          </p:cNvPicPr>
          <p:nvPr/>
        </p:nvPicPr>
        <p:blipFill>
          <a:blip r:embed="rId4" cstate="print"/>
          <a:srcRect t="10628"/>
          <a:stretch>
            <a:fillRect/>
          </a:stretch>
        </p:blipFill>
        <p:spPr bwMode="auto">
          <a:xfrm>
            <a:off x="69850" y="3344863"/>
            <a:ext cx="4589463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4188" y="2811463"/>
            <a:ext cx="4495800" cy="458787"/>
          </a:xfrm>
          <a:prstGeom prst="rect">
            <a:avLst/>
          </a:prstGeom>
          <a:solidFill>
            <a:srgbClr val="FFFFFF"/>
          </a:solidFill>
          <a:ln w="6350" algn="ctr">
            <a:noFill/>
            <a:miter lim="800000"/>
            <a:headEnd/>
            <a:tailEnd/>
          </a:ln>
        </p:spPr>
        <p:txBody>
          <a:bodyPr lIns="45714" tIns="45714" rIns="45714" bIns="45714"/>
          <a:lstStyle/>
          <a:p>
            <a:r>
              <a:rPr lang="en-US" sz="1600"/>
              <a:t>Global Sustainability Report output per year</a:t>
            </a:r>
          </a:p>
        </p:txBody>
      </p:sp>
      <p:sp>
        <p:nvSpPr>
          <p:cNvPr id="6151" name="Rectangle 16"/>
          <p:cNvSpPr>
            <a:spLocks noChangeArrowheads="1"/>
          </p:cNvSpPr>
          <p:nvPr/>
        </p:nvSpPr>
        <p:spPr bwMode="auto">
          <a:xfrm>
            <a:off x="5181600" y="2819400"/>
            <a:ext cx="38719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Disclosure requirements for public departments:</a:t>
            </a:r>
          </a:p>
        </p:txBody>
      </p: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5" cstate="print"/>
          <a:srcRect l="35844" t="15118" r="31946" b="5040"/>
          <a:stretch>
            <a:fillRect/>
          </a:stretch>
        </p:blipFill>
        <p:spPr bwMode="auto">
          <a:xfrm>
            <a:off x="5181600" y="3505200"/>
            <a:ext cx="1601788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6" cstate="print"/>
          <a:srcRect l="33749" t="21001" r="31250" b="8000"/>
          <a:stretch>
            <a:fillRect/>
          </a:stretch>
        </p:blipFill>
        <p:spPr bwMode="auto">
          <a:xfrm>
            <a:off x="6934200" y="3505200"/>
            <a:ext cx="1743075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Sustainability reporting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b="0" smtClean="0">
                <a:latin typeface="Arial" charset="0"/>
                <a:cs typeface="Arial" charset="0"/>
              </a:rPr>
              <a:t>How to meet various stakeholders’ expectations?</a:t>
            </a:r>
            <a:r>
              <a:rPr lang="en-US" smtClean="0">
                <a:latin typeface="Arial" charset="0"/>
                <a:cs typeface="Arial" charset="0"/>
              </a:rPr>
              <a:t/>
            </a:r>
            <a:br>
              <a:rPr lang="en-US" smtClean="0">
                <a:latin typeface="Arial" charset="0"/>
                <a:cs typeface="Arial" charset="0"/>
              </a:rPr>
            </a:b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3522663" y="1265238"/>
            <a:ext cx="142875" cy="166687"/>
          </a:xfrm>
          <a:prstGeom prst="chevron">
            <a:avLst>
              <a:gd name="adj" fmla="val 25000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gray">
          <a:xfrm>
            <a:off x="3675063" y="1265238"/>
            <a:ext cx="142875" cy="166687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gray">
          <a:xfrm>
            <a:off x="6172200" y="1981200"/>
            <a:ext cx="1447800" cy="365125"/>
          </a:xfrm>
          <a:prstGeom prst="rect">
            <a:avLst/>
          </a:prstGeom>
          <a:solidFill>
            <a:schemeClr val="accent2"/>
          </a:solidFill>
          <a:ln w="14351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 eaLnBrk="0" hangingPunct="0">
              <a:lnSpc>
                <a:spcPct val="85000"/>
              </a:lnSpc>
              <a:buClr>
                <a:schemeClr val="accent2"/>
              </a:buClr>
            </a:pPr>
            <a:r>
              <a:rPr lang="en-US" sz="1200" b="1">
                <a:solidFill>
                  <a:srgbClr val="FFFFFF"/>
                </a:solidFill>
              </a:rPr>
              <a:t>Accessible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gray">
          <a:xfrm>
            <a:off x="6629400" y="2590800"/>
            <a:ext cx="1447800" cy="365125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 eaLnBrk="0" hangingPunct="0">
              <a:lnSpc>
                <a:spcPct val="85000"/>
              </a:lnSpc>
              <a:buClr>
                <a:schemeClr val="accent2"/>
              </a:buClr>
            </a:pPr>
            <a:r>
              <a:rPr lang="en-US" sz="1200" b="1">
                <a:solidFill>
                  <a:srgbClr val="FFFFFF"/>
                </a:solidFill>
              </a:rPr>
              <a:t>Customizable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gray">
          <a:xfrm>
            <a:off x="7239000" y="3810000"/>
            <a:ext cx="1447800" cy="365125"/>
          </a:xfrm>
          <a:prstGeom prst="rect">
            <a:avLst/>
          </a:prstGeom>
          <a:solidFill>
            <a:schemeClr val="accent2"/>
          </a:solidFill>
          <a:ln w="14351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 eaLnBrk="0" hangingPunct="0">
              <a:lnSpc>
                <a:spcPct val="85000"/>
              </a:lnSpc>
              <a:buClr>
                <a:schemeClr val="accent2"/>
              </a:buClr>
            </a:pPr>
            <a:r>
              <a:rPr lang="en-US" sz="1200" b="1">
                <a:solidFill>
                  <a:srgbClr val="FFFFFF"/>
                </a:solidFill>
              </a:rPr>
              <a:t>Relevance - materiality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gray">
          <a:xfrm>
            <a:off x="7239000" y="4572000"/>
            <a:ext cx="1447800" cy="365125"/>
          </a:xfrm>
          <a:prstGeom prst="rect">
            <a:avLst/>
          </a:prstGeom>
          <a:solidFill>
            <a:schemeClr val="accent2"/>
          </a:solidFill>
          <a:ln w="14351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 eaLnBrk="0" hangingPunct="0">
              <a:lnSpc>
                <a:spcPct val="85000"/>
              </a:lnSpc>
              <a:buClr>
                <a:schemeClr val="accent2"/>
              </a:buClr>
            </a:pPr>
            <a:r>
              <a:rPr lang="en-US" sz="1200" b="1">
                <a:solidFill>
                  <a:srgbClr val="FFFFFF"/>
                </a:solidFill>
              </a:rPr>
              <a:t>Comparability (use standards) </a:t>
            </a:r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gray">
          <a:xfrm>
            <a:off x="7010400" y="3200400"/>
            <a:ext cx="1447800" cy="365125"/>
          </a:xfrm>
          <a:prstGeom prst="rect">
            <a:avLst/>
          </a:prstGeom>
          <a:solidFill>
            <a:schemeClr val="accent2"/>
          </a:solidFill>
          <a:ln w="14351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 eaLnBrk="0" hangingPunct="0">
              <a:lnSpc>
                <a:spcPct val="85000"/>
              </a:lnSpc>
              <a:buClr>
                <a:schemeClr val="accent2"/>
              </a:buClr>
            </a:pPr>
            <a:r>
              <a:rPr lang="en-US" sz="1200" b="1">
                <a:solidFill>
                  <a:srgbClr val="FFFFFF"/>
                </a:solidFill>
              </a:rPr>
              <a:t>Story – common thread</a:t>
            </a:r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gray">
          <a:xfrm>
            <a:off x="6858000" y="5257800"/>
            <a:ext cx="1447800" cy="365125"/>
          </a:xfrm>
          <a:prstGeom prst="rect">
            <a:avLst/>
          </a:prstGeom>
          <a:solidFill>
            <a:schemeClr val="accent2"/>
          </a:solidFill>
          <a:ln w="14351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 eaLnBrk="0" hangingPunct="0">
              <a:lnSpc>
                <a:spcPct val="85000"/>
              </a:lnSpc>
              <a:buClr>
                <a:schemeClr val="accent2"/>
              </a:buClr>
            </a:pPr>
            <a:r>
              <a:rPr lang="en-US" sz="1200" b="1">
                <a:solidFill>
                  <a:srgbClr val="FFFFFF"/>
                </a:solidFill>
              </a:rPr>
              <a:t>Interactive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398463" y="1219200"/>
            <a:ext cx="3022600" cy="457200"/>
          </a:xfrm>
          <a:prstGeom prst="rect">
            <a:avLst/>
          </a:prstGeom>
          <a:solidFill>
            <a:schemeClr val="accent3"/>
          </a:solidFill>
          <a:ln w="9525" algn="ctr">
            <a:solidFill>
              <a:schemeClr val="accent3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Stakeholders (readers)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gray">
          <a:xfrm>
            <a:off x="1447800" y="1981200"/>
            <a:ext cx="1298575" cy="365125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Shareholders / investors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gray">
          <a:xfrm>
            <a:off x="1371600" y="5867400"/>
            <a:ext cx="1298575" cy="365125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Consumers /          general public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gray">
          <a:xfrm>
            <a:off x="685800" y="5105400"/>
            <a:ext cx="1298575" cy="365125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Governments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gray">
          <a:xfrm>
            <a:off x="381000" y="3505200"/>
            <a:ext cx="1298575" cy="365125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Employees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gray">
          <a:xfrm>
            <a:off x="762000" y="2667000"/>
            <a:ext cx="1298575" cy="365125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Suppliers / clients</a:t>
            </a: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gray">
          <a:xfrm flipH="1">
            <a:off x="5435600" y="1265238"/>
            <a:ext cx="142875" cy="166687"/>
          </a:xfrm>
          <a:prstGeom prst="chevron">
            <a:avLst>
              <a:gd name="adj" fmla="val 25000"/>
            </a:avLst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>
              <a:defRPr/>
            </a:pPr>
            <a:endParaRPr lang="en-US"/>
          </a:p>
        </p:txBody>
      </p:sp>
      <p:sp>
        <p:nvSpPr>
          <p:cNvPr id="7186" name="AutoShape 25"/>
          <p:cNvSpPr>
            <a:spLocks noChangeArrowheads="1"/>
          </p:cNvSpPr>
          <p:nvPr/>
        </p:nvSpPr>
        <p:spPr bwMode="gray">
          <a:xfrm flipH="1">
            <a:off x="5283200" y="1265238"/>
            <a:ext cx="142875" cy="166687"/>
          </a:xfrm>
          <a:prstGeom prst="chevron">
            <a:avLst>
              <a:gd name="adj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gray">
          <a:xfrm>
            <a:off x="381000" y="4343400"/>
            <a:ext cx="1298575" cy="365125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Media &amp; NGOs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gray">
          <a:xfrm>
            <a:off x="5722938" y="1219200"/>
            <a:ext cx="30226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Expectations</a:t>
            </a:r>
          </a:p>
        </p:txBody>
      </p:sp>
      <p:sp>
        <p:nvSpPr>
          <p:cNvPr id="7189" name="Rectangle 37"/>
          <p:cNvSpPr>
            <a:spLocks noChangeArrowheads="1"/>
          </p:cNvSpPr>
          <p:nvPr/>
        </p:nvSpPr>
        <p:spPr bwMode="gray">
          <a:xfrm>
            <a:off x="3886200" y="1219200"/>
            <a:ext cx="1346200" cy="4921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Organizations’ sustainability reports</a:t>
            </a:r>
          </a:p>
        </p:txBody>
      </p:sp>
      <p:sp>
        <p:nvSpPr>
          <p:cNvPr id="7190" name="Rectangle 13"/>
          <p:cNvSpPr>
            <a:spLocks noChangeArrowheads="1"/>
          </p:cNvSpPr>
          <p:nvPr/>
        </p:nvSpPr>
        <p:spPr bwMode="gray">
          <a:xfrm>
            <a:off x="6248400" y="5867400"/>
            <a:ext cx="1447800" cy="365125"/>
          </a:xfrm>
          <a:prstGeom prst="rect">
            <a:avLst/>
          </a:prstGeom>
          <a:solidFill>
            <a:schemeClr val="accent2"/>
          </a:solidFill>
          <a:ln w="14351" algn="ctr">
            <a:noFill/>
            <a:miter lim="800000"/>
            <a:headEnd/>
            <a:tailEnd/>
          </a:ln>
        </p:spPr>
        <p:txBody>
          <a:bodyPr rIns="45720" anchor="ctr"/>
          <a:lstStyle/>
          <a:p>
            <a:pPr algn="ctr" eaLnBrk="0" hangingPunct="0">
              <a:lnSpc>
                <a:spcPct val="85000"/>
              </a:lnSpc>
              <a:buClr>
                <a:schemeClr val="accent2"/>
              </a:buClr>
            </a:pPr>
            <a:r>
              <a:rPr lang="en-US" sz="1200" b="1">
                <a:solidFill>
                  <a:srgbClr val="FFFFFF"/>
                </a:solidFill>
              </a:rPr>
              <a:t>Accountability</a:t>
            </a:r>
          </a:p>
        </p:txBody>
      </p:sp>
      <p:pic>
        <p:nvPicPr>
          <p:cNvPr id="71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3" y="3100388"/>
            <a:ext cx="3276600" cy="246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5" y="1955800"/>
            <a:ext cx="2222500" cy="283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4113" y="2719388"/>
            <a:ext cx="1692275" cy="234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4" name="Picture 7"/>
          <p:cNvPicPr>
            <a:picLocks noChangeAspect="1" noChangeArrowheads="1"/>
          </p:cNvPicPr>
          <p:nvPr/>
        </p:nvPicPr>
        <p:blipFill>
          <a:blip r:embed="rId5" cstate="print"/>
          <a:srcRect b="42535"/>
          <a:stretch>
            <a:fillRect/>
          </a:stretch>
        </p:blipFill>
        <p:spPr bwMode="auto">
          <a:xfrm>
            <a:off x="3033713" y="3305175"/>
            <a:ext cx="303371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713" y="3671888"/>
            <a:ext cx="2224087" cy="84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96" name="Picture 9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6575" y="4556125"/>
            <a:ext cx="2971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15" descr="http://t2.gstatic.com/images?q=tbn:nm6Wgrrr0uph7M:http://1.bp.blogspot.com/_oU-gYXUH23Q/SoGtagd3vvI/AAAAAAAAALs/JmgUsRocfco/s320/loblaws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03838" y="3762375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8850" y="1973263"/>
            <a:ext cx="11350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/>
          <p:nvPr/>
        </p:nvGrpSpPr>
        <p:grpSpPr>
          <a:xfrm>
            <a:off x="4329113" y="2501899"/>
            <a:ext cx="990600" cy="876300"/>
            <a:chOff x="8839200" y="381000"/>
            <a:chExt cx="2114550" cy="2019300"/>
          </a:xfrm>
          <a:solidFill>
            <a:schemeClr val="bg2"/>
          </a:solidFill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 t="-70968"/>
            <a:stretch>
              <a:fillRect/>
            </a:stretch>
          </p:blipFill>
          <p:spPr bwMode="auto">
            <a:xfrm>
              <a:off x="8839200" y="381000"/>
              <a:ext cx="2114550" cy="2019300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867904" y="411987"/>
              <a:ext cx="885825" cy="8477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Case study -  Bombardier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8463" y="5105400"/>
            <a:ext cx="8347075" cy="1131888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latin typeface="Arial" charset="0"/>
                <a:cs typeface="Arial" charset="0"/>
              </a:rPr>
              <a:t>               2007                               2008                                   2009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35138"/>
            <a:ext cx="3125788" cy="3138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1981200" cy="1901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8" name="Picture 5" descr="http://www.bombardier.com/files/en/supporting_docs/image_and_media/events/BombardierCorporateResponsi-en.jpg">
            <a:hlinkClick r:id="rId4" tooltip="2008 Corporate Responsibility Report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20950"/>
            <a:ext cx="1814513" cy="2352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32908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Social media and sustainability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print"/>
          <a:srcRect b="32121"/>
          <a:stretch>
            <a:fillRect/>
          </a:stretch>
        </p:blipFill>
        <p:spPr bwMode="auto">
          <a:xfrm>
            <a:off x="457200" y="1600200"/>
            <a:ext cx="3248025" cy="935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046163"/>
            <a:ext cx="4692650" cy="1152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457825"/>
            <a:ext cx="41910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924425"/>
            <a:ext cx="1562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2" descr="http://t2.gstatic.com/images?q=tbn:HlgeaHb1DzF49M:http://www.ccc.uci.edu/images/frontpage/twitt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4924425"/>
            <a:ext cx="1568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2743200"/>
            <a:ext cx="990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/>
          <p:cNvPicPr>
            <a:picLocks noChangeAspect="1" noChangeArrowheads="1"/>
          </p:cNvPicPr>
          <p:nvPr/>
        </p:nvPicPr>
        <p:blipFill>
          <a:blip r:embed="rId11" cstate="print"/>
          <a:srcRect l="8734"/>
          <a:stretch>
            <a:fillRect/>
          </a:stretch>
        </p:blipFill>
        <p:spPr bwMode="auto">
          <a:xfrm>
            <a:off x="533400" y="3276600"/>
            <a:ext cx="39814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3294063"/>
            <a:ext cx="10302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575" y="4379913"/>
            <a:ext cx="457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500063" y="3251200"/>
            <a:ext cx="4684712" cy="158591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3152" tIns="73152" rIns="73152" bIns="73152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419600" y="4924425"/>
            <a:ext cx="4114800" cy="158591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3152" tIns="73152" rIns="73152" bIns="73152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348288" y="2347913"/>
            <a:ext cx="3505200" cy="2057400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3152" tIns="73152" rIns="73152" bIns="73152"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endParaRPr lang="en-US" sz="1000" dirty="0">
              <a:solidFill>
                <a:schemeClr val="accent3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232" name="Content Placeholder 2"/>
          <p:cNvSpPr>
            <a:spLocks noGrp="1"/>
          </p:cNvSpPr>
          <p:nvPr>
            <p:ph idx="1"/>
          </p:nvPr>
        </p:nvSpPr>
        <p:spPr>
          <a:xfrm>
            <a:off x="4419600" y="4533900"/>
            <a:ext cx="685800" cy="2286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en-US" sz="1600" smtClean="0">
                <a:solidFill>
                  <a:schemeClr val="tx1"/>
                </a:solidFill>
                <a:latin typeface="Arial" charset="0"/>
                <a:cs typeface="Arial" charset="0"/>
              </a:rPr>
              <a:t>Blogs</a:t>
            </a:r>
          </a:p>
          <a:p>
            <a:pPr>
              <a:buFontTx/>
              <a:buNone/>
            </a:pP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Standard">
  <a:themeElements>
    <a:clrScheme name="2_Brand VI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C9DD03"/>
      </a:accent4>
      <a:accent5>
        <a:srgbClr val="3C8A2E"/>
      </a:accent5>
      <a:accent6>
        <a:srgbClr val="72C7E7"/>
      </a:accent6>
      <a:hlink>
        <a:srgbClr val="00A1DE"/>
      </a:hlink>
      <a:folHlink>
        <a:srgbClr val="72C7E7"/>
      </a:folHlink>
    </a:clrScheme>
    <a:fontScheme name="Deloit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accent3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ts val="30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chemeClr val="accent3">
                <a:lumMod val="75000"/>
              </a:schemeClr>
            </a:solidFill>
            <a:effectLst/>
            <a:latin typeface="+mn-lt"/>
          </a:defRPr>
        </a:defPPr>
      </a:lstStyle>
    </a:spDef>
    <a:lnDef>
      <a:spPr bwMode="auto">
        <a:noFill/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spcAft>
            <a:spcPts val="300"/>
          </a:spcAft>
          <a:defRPr sz="1000" dirty="0"/>
        </a:defPPr>
      </a:lstStyle>
    </a:tx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2_Brand VI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C9DD03"/>
      </a:accent4>
      <a:accent5>
        <a:srgbClr val="3C8A2E"/>
      </a:accent5>
      <a:accent6>
        <a:srgbClr val="72C7E7"/>
      </a:accent6>
      <a:hlink>
        <a:srgbClr val="00A1DE"/>
      </a:hlink>
      <a:folHlink>
        <a:srgbClr val="72C7E7"/>
      </a:folHlink>
    </a:clrScheme>
    <a:fontScheme name="Deloit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2_Brand VI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C9DD03"/>
      </a:accent4>
      <a:accent5>
        <a:srgbClr val="3C8A2E"/>
      </a:accent5>
      <a:accent6>
        <a:srgbClr val="72C7E7"/>
      </a:accent6>
      <a:hlink>
        <a:srgbClr val="00A1DE"/>
      </a:hlink>
      <a:folHlink>
        <a:srgbClr val="72C7E7"/>
      </a:folHlink>
    </a:clrScheme>
    <a:fontScheme name="Deloit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250</Words>
  <Application>Microsoft Office PowerPoint</Application>
  <PresentationFormat>On-screen Show (4:3)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Wingdings</vt:lpstr>
      <vt:lpstr>ＭＳ Ｐゴシック</vt:lpstr>
      <vt:lpstr>Standard</vt:lpstr>
      <vt:lpstr>Sustainability information disclosure </vt:lpstr>
      <vt:lpstr>Sustainability reporting How to meet various stakeholders’ expectations? </vt:lpstr>
      <vt:lpstr>Case study -  Bombardier</vt:lpstr>
      <vt:lpstr>Social media and sustainability</vt:lpstr>
    </vt:vector>
  </TitlesOfParts>
  <Company>Deloitte.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EN Template</dc:title>
  <dc:creator>Deloitte</dc:creator>
  <dc:description>SBD&amp;T</dc:description>
  <cp:lastModifiedBy>User</cp:lastModifiedBy>
  <cp:revision>419</cp:revision>
  <dcterms:created xsi:type="dcterms:W3CDTF">2009-02-20T16:59:36Z</dcterms:created>
  <dcterms:modified xsi:type="dcterms:W3CDTF">2010-03-03T17:43:51Z</dcterms:modified>
</cp:coreProperties>
</file>